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82"/>
  </p:notesMasterIdLst>
  <p:handoutMasterIdLst>
    <p:handoutMasterId r:id="rId83"/>
  </p:handoutMasterIdLst>
  <p:sldIdLst>
    <p:sldId id="454" r:id="rId2"/>
    <p:sldId id="452" r:id="rId3"/>
    <p:sldId id="449" r:id="rId4"/>
    <p:sldId id="393" r:id="rId5"/>
    <p:sldId id="390" r:id="rId6"/>
    <p:sldId id="370" r:id="rId7"/>
    <p:sldId id="371" r:id="rId8"/>
    <p:sldId id="373" r:id="rId9"/>
    <p:sldId id="374" r:id="rId10"/>
    <p:sldId id="391" r:id="rId11"/>
    <p:sldId id="443" r:id="rId12"/>
    <p:sldId id="444" r:id="rId13"/>
    <p:sldId id="446" r:id="rId14"/>
    <p:sldId id="261" r:id="rId15"/>
    <p:sldId id="262" r:id="rId16"/>
    <p:sldId id="259" r:id="rId17"/>
    <p:sldId id="448" r:id="rId18"/>
    <p:sldId id="407" r:id="rId19"/>
    <p:sldId id="455" r:id="rId20"/>
    <p:sldId id="456" r:id="rId21"/>
    <p:sldId id="417" r:id="rId22"/>
    <p:sldId id="415" r:id="rId23"/>
    <p:sldId id="266" r:id="rId24"/>
    <p:sldId id="283" r:id="rId25"/>
    <p:sldId id="268" r:id="rId26"/>
    <p:sldId id="267" r:id="rId27"/>
    <p:sldId id="425" r:id="rId28"/>
    <p:sldId id="426" r:id="rId29"/>
    <p:sldId id="431" r:id="rId30"/>
    <p:sldId id="432" r:id="rId31"/>
    <p:sldId id="437" r:id="rId32"/>
    <p:sldId id="438" r:id="rId33"/>
    <p:sldId id="289" r:id="rId34"/>
    <p:sldId id="277" r:id="rId35"/>
    <p:sldId id="440" r:id="rId36"/>
    <p:sldId id="441" r:id="rId37"/>
    <p:sldId id="434" r:id="rId38"/>
    <p:sldId id="435" r:id="rId39"/>
    <p:sldId id="428" r:id="rId40"/>
    <p:sldId id="429" r:id="rId41"/>
    <p:sldId id="285" r:id="rId42"/>
    <p:sldId id="296" r:id="rId43"/>
    <p:sldId id="299" r:id="rId44"/>
    <p:sldId id="394" r:id="rId45"/>
    <p:sldId id="302" r:id="rId46"/>
    <p:sldId id="301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95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3" r:id="rId64"/>
    <p:sldId id="324" r:id="rId65"/>
    <p:sldId id="396" r:id="rId66"/>
    <p:sldId id="326" r:id="rId67"/>
    <p:sldId id="327" r:id="rId68"/>
    <p:sldId id="328" r:id="rId69"/>
    <p:sldId id="329" r:id="rId70"/>
    <p:sldId id="330" r:id="rId71"/>
    <p:sldId id="333" r:id="rId72"/>
    <p:sldId id="335" r:id="rId73"/>
    <p:sldId id="336" r:id="rId74"/>
    <p:sldId id="338" r:id="rId75"/>
    <p:sldId id="339" r:id="rId76"/>
    <p:sldId id="442" r:id="rId77"/>
    <p:sldId id="341" r:id="rId78"/>
    <p:sldId id="343" r:id="rId79"/>
    <p:sldId id="347" r:id="rId80"/>
    <p:sldId id="450" r:id="rId8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6600"/>
    <a:srgbClr val="004D86"/>
    <a:srgbClr val="CCCCFF"/>
    <a:srgbClr val="99CCFF"/>
    <a:srgbClr val="008000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1478" autoAdjust="0"/>
  </p:normalViewPr>
  <p:slideViewPr>
    <p:cSldViewPr>
      <p:cViewPr varScale="1">
        <p:scale>
          <a:sx n="62" d="100"/>
          <a:sy n="62" d="100"/>
        </p:scale>
        <p:origin x="20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346"/>
    </p:cViewPr>
  </p:sorterViewPr>
  <p:notesViewPr>
    <p:cSldViewPr>
      <p:cViewPr varScale="1">
        <p:scale>
          <a:sx n="79" d="100"/>
          <a:sy n="79" d="100"/>
        </p:scale>
        <p:origin x="-333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11B7C-E90D-4229-819A-4DE9E4A52B4C}" type="doc">
      <dgm:prSet loTypeId="urn:microsoft.com/office/officeart/2005/8/layout/vList3#1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1E23463C-9472-4A33-9A99-9919BBAEE38F}">
      <dgm:prSet/>
      <dgm:spPr/>
      <dgm:t>
        <a:bodyPr/>
        <a:lstStyle/>
        <a:p>
          <a:pPr rtl="0"/>
          <a:r>
            <a:rPr lang="en-US" dirty="0" smtClean="0"/>
            <a:t>Reduce Complexity</a:t>
          </a:r>
          <a:endParaRPr lang="zh-CN" dirty="0"/>
        </a:p>
      </dgm:t>
    </dgm:pt>
    <dgm:pt modelId="{1DC20329-52BB-42BF-9B73-D0CBC79F61D0}" type="par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E730B10E-4C66-4D19-9D74-E594704A18C5}" type="sib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D9734A66-73FE-43D7-8B4A-EAE3F1692DA4}">
      <dgm:prSet/>
      <dgm:spPr/>
      <dgm:t>
        <a:bodyPr/>
        <a:lstStyle/>
        <a:p>
          <a:pPr rtl="0"/>
          <a:r>
            <a:rPr lang="en-US" dirty="0" smtClean="0"/>
            <a:t>Standardizes interfaces</a:t>
          </a:r>
          <a:endParaRPr lang="zh-CN" dirty="0"/>
        </a:p>
      </dgm:t>
    </dgm:pt>
    <dgm:pt modelId="{B20C0CBA-0EF8-4A40-859D-A11EF38E17AD}" type="par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606730EB-B6A7-4787-AF5E-3905A1D5E880}" type="sib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D78EC2B5-F11F-44F5-854B-2E0D09B23ED6}">
      <dgm:prSet/>
      <dgm:spPr/>
      <dgm:t>
        <a:bodyPr/>
        <a:lstStyle/>
        <a:p>
          <a:pPr rtl="0"/>
          <a:r>
            <a:rPr lang="en-US" dirty="0" smtClean="0"/>
            <a:t>Facilitates modular engineering</a:t>
          </a:r>
          <a:endParaRPr lang="zh-CN" dirty="0"/>
        </a:p>
      </dgm:t>
    </dgm:pt>
    <dgm:pt modelId="{A1BBFE96-A8F9-475A-88BD-8425D160D511}" type="par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E49FE6D3-9E18-42BB-8E93-FA0B9DC21354}" type="sib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F1F4E6BF-C446-4C22-8AA4-0C2CAEED7343}">
      <dgm:prSet/>
      <dgm:spPr/>
      <dgm:t>
        <a:bodyPr/>
        <a:lstStyle/>
        <a:p>
          <a:pPr rtl="0"/>
          <a:r>
            <a:rPr lang="en-US" dirty="0" smtClean="0"/>
            <a:t>Ensures interoperable technology</a:t>
          </a:r>
          <a:endParaRPr lang="zh-CN" dirty="0"/>
        </a:p>
      </dgm:t>
    </dgm:pt>
    <dgm:pt modelId="{BE20A60A-E75E-41DC-9691-EF9F2C9E9BB6}" type="par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EC51063-27FA-4FE8-9B0E-6FBB588C946C}" type="sib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162A864-20D2-46A3-A7A7-6A6928372E1B}">
      <dgm:prSet/>
      <dgm:spPr/>
      <dgm:t>
        <a:bodyPr/>
        <a:lstStyle/>
        <a:p>
          <a:pPr rtl="0"/>
          <a:r>
            <a:rPr lang="en-US" dirty="0" smtClean="0"/>
            <a:t>Accelerates evolution</a:t>
          </a:r>
          <a:endParaRPr lang="zh-CN" dirty="0"/>
        </a:p>
      </dgm:t>
    </dgm:pt>
    <dgm:pt modelId="{D907BF95-5B2C-46EE-9D96-923374A59B6B}" type="par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D7FFD1FC-8D79-450C-A643-5EC9BB6B0261}" type="sib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0E6044A7-6124-40B4-AD17-F6A3CDA40092}">
      <dgm:prSet/>
      <dgm:spPr/>
      <dgm:t>
        <a:bodyPr/>
        <a:lstStyle/>
        <a:p>
          <a:pPr rtl="0"/>
          <a:r>
            <a:rPr lang="en-US" dirty="0" smtClean="0"/>
            <a:t>Simplifies teaching and learning</a:t>
          </a:r>
          <a:endParaRPr lang="zh-CN" dirty="0"/>
        </a:p>
      </dgm:t>
    </dgm:pt>
    <dgm:pt modelId="{8122A74B-0EA2-4C96-8CE3-F2C95D5769A8}" type="par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7E2C80B7-A166-4212-A487-4CB7822CEE29}" type="sib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B62FB78F-730F-4D18-A988-3C42FCEF8748}" type="pres">
      <dgm:prSet presAssocID="{C9A11B7C-E90D-4229-819A-4DE9E4A52B4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B08185-E819-4749-923A-9E2AD9A7E2DA}" type="pres">
      <dgm:prSet presAssocID="{1E23463C-9472-4A33-9A99-9919BBAEE38F}" presName="composite" presStyleCnt="0"/>
      <dgm:spPr/>
    </dgm:pt>
    <dgm:pt modelId="{13788DFB-7137-4671-8421-73952E0CCFA8}" type="pres">
      <dgm:prSet presAssocID="{1E23463C-9472-4A33-9A99-9919BBAEE38F}" presName="imgShp" presStyleLbl="fgImgPlace1" presStyleIdx="0" presStyleCnt="6"/>
      <dgm:spPr/>
    </dgm:pt>
    <dgm:pt modelId="{01E1F5A3-E44C-4EF9-8DE7-10B89DB5B85B}" type="pres">
      <dgm:prSet presAssocID="{1E23463C-9472-4A33-9A99-9919BBAEE38F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7BF766-5289-40F9-83CC-90E3D0A4B48F}" type="pres">
      <dgm:prSet presAssocID="{E730B10E-4C66-4D19-9D74-E594704A18C5}" presName="spacing" presStyleCnt="0"/>
      <dgm:spPr/>
    </dgm:pt>
    <dgm:pt modelId="{46BB2B48-FE5F-43E1-92C6-6D9701FE1E7E}" type="pres">
      <dgm:prSet presAssocID="{D9734A66-73FE-43D7-8B4A-EAE3F1692DA4}" presName="composite" presStyleCnt="0"/>
      <dgm:spPr/>
    </dgm:pt>
    <dgm:pt modelId="{2A41AA4E-7B2F-4AD2-8925-ADE9D063B104}" type="pres">
      <dgm:prSet presAssocID="{D9734A66-73FE-43D7-8B4A-EAE3F1692DA4}" presName="imgShp" presStyleLbl="fgImgPlace1" presStyleIdx="1" presStyleCnt="6"/>
      <dgm:spPr/>
    </dgm:pt>
    <dgm:pt modelId="{D3533B78-9ECA-41D3-9B1D-24EED8988E37}" type="pres">
      <dgm:prSet presAssocID="{D9734A66-73FE-43D7-8B4A-EAE3F1692DA4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F24056-60F5-4814-BD34-A9FCD03F5C76}" type="pres">
      <dgm:prSet presAssocID="{606730EB-B6A7-4787-AF5E-3905A1D5E880}" presName="spacing" presStyleCnt="0"/>
      <dgm:spPr/>
    </dgm:pt>
    <dgm:pt modelId="{DC2B6D1E-D5A7-405E-B6DC-DBD1342B5B82}" type="pres">
      <dgm:prSet presAssocID="{D78EC2B5-F11F-44F5-854B-2E0D09B23ED6}" presName="composite" presStyleCnt="0"/>
      <dgm:spPr/>
    </dgm:pt>
    <dgm:pt modelId="{C4077B03-7B0D-4B5C-8083-34C0CBF86860}" type="pres">
      <dgm:prSet presAssocID="{D78EC2B5-F11F-44F5-854B-2E0D09B23ED6}" presName="imgShp" presStyleLbl="fgImgPlace1" presStyleIdx="2" presStyleCnt="6"/>
      <dgm:spPr/>
    </dgm:pt>
    <dgm:pt modelId="{1962516C-2202-43AE-8AE8-1035444A6034}" type="pres">
      <dgm:prSet presAssocID="{D78EC2B5-F11F-44F5-854B-2E0D09B23ED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E59112-9869-4E99-9509-60B819824065}" type="pres">
      <dgm:prSet presAssocID="{E49FE6D3-9E18-42BB-8E93-FA0B9DC21354}" presName="spacing" presStyleCnt="0"/>
      <dgm:spPr/>
    </dgm:pt>
    <dgm:pt modelId="{3966190A-DA1E-4E9F-852C-A93D16FE46C2}" type="pres">
      <dgm:prSet presAssocID="{F1F4E6BF-C446-4C22-8AA4-0C2CAEED7343}" presName="composite" presStyleCnt="0"/>
      <dgm:spPr/>
    </dgm:pt>
    <dgm:pt modelId="{018F3C06-6DF8-4116-990C-B607FD8E9739}" type="pres">
      <dgm:prSet presAssocID="{F1F4E6BF-C446-4C22-8AA4-0C2CAEED7343}" presName="imgShp" presStyleLbl="fgImgPlace1" presStyleIdx="3" presStyleCnt="6"/>
      <dgm:spPr/>
    </dgm:pt>
    <dgm:pt modelId="{7F8D0141-E26A-4C02-AAC8-0A12AD89E74C}" type="pres">
      <dgm:prSet presAssocID="{F1F4E6BF-C446-4C22-8AA4-0C2CAEED7343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9A3F95-8890-41F0-B696-6DAC30B6A99A}" type="pres">
      <dgm:prSet presAssocID="{8EC51063-27FA-4FE8-9B0E-6FBB588C946C}" presName="spacing" presStyleCnt="0"/>
      <dgm:spPr/>
    </dgm:pt>
    <dgm:pt modelId="{1CD2B753-13B9-4E2C-A723-B74E6C621467}" type="pres">
      <dgm:prSet presAssocID="{8162A864-20D2-46A3-A7A7-6A6928372E1B}" presName="composite" presStyleCnt="0"/>
      <dgm:spPr/>
    </dgm:pt>
    <dgm:pt modelId="{5A8ED29A-3D70-43F2-84E0-7994AF918679}" type="pres">
      <dgm:prSet presAssocID="{8162A864-20D2-46A3-A7A7-6A6928372E1B}" presName="imgShp" presStyleLbl="fgImgPlace1" presStyleIdx="4" presStyleCnt="6"/>
      <dgm:spPr/>
    </dgm:pt>
    <dgm:pt modelId="{7901FAEA-B53C-413D-8981-E61AF41460BA}" type="pres">
      <dgm:prSet presAssocID="{8162A864-20D2-46A3-A7A7-6A6928372E1B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37D77A-73AB-4510-86C6-1AED676F1A0F}" type="pres">
      <dgm:prSet presAssocID="{D7FFD1FC-8D79-450C-A643-5EC9BB6B0261}" presName="spacing" presStyleCnt="0"/>
      <dgm:spPr/>
    </dgm:pt>
    <dgm:pt modelId="{00A56B19-945E-4A72-896D-836A462EE941}" type="pres">
      <dgm:prSet presAssocID="{0E6044A7-6124-40B4-AD17-F6A3CDA40092}" presName="composite" presStyleCnt="0"/>
      <dgm:spPr/>
    </dgm:pt>
    <dgm:pt modelId="{D728E743-E6C0-4FAE-A212-530EBAE284FD}" type="pres">
      <dgm:prSet presAssocID="{0E6044A7-6124-40B4-AD17-F6A3CDA40092}" presName="imgShp" presStyleLbl="fgImgPlace1" presStyleIdx="5" presStyleCnt="6"/>
      <dgm:spPr/>
    </dgm:pt>
    <dgm:pt modelId="{50C9CB4A-CDA1-4E36-A095-6303091DAB8D}" type="pres">
      <dgm:prSet presAssocID="{0E6044A7-6124-40B4-AD17-F6A3CDA40092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15919F-9186-4858-A2FD-7334071A2B2C}" srcId="{C9A11B7C-E90D-4229-819A-4DE9E4A52B4C}" destId="{1E23463C-9472-4A33-9A99-9919BBAEE38F}" srcOrd="0" destOrd="0" parTransId="{1DC20329-52BB-42BF-9B73-D0CBC79F61D0}" sibTransId="{E730B10E-4C66-4D19-9D74-E594704A18C5}"/>
    <dgm:cxn modelId="{A41F72D9-F4AF-4AD7-BE92-FE0346E0B4E1}" type="presOf" srcId="{C9A11B7C-E90D-4229-819A-4DE9E4A52B4C}" destId="{B62FB78F-730F-4D18-A988-3C42FCEF8748}" srcOrd="0" destOrd="0" presId="urn:microsoft.com/office/officeart/2005/8/layout/vList3#1"/>
    <dgm:cxn modelId="{903C9561-B2CA-496B-989F-9C4A1F3DA463}" srcId="{C9A11B7C-E90D-4229-819A-4DE9E4A52B4C}" destId="{D78EC2B5-F11F-44F5-854B-2E0D09B23ED6}" srcOrd="2" destOrd="0" parTransId="{A1BBFE96-A8F9-475A-88BD-8425D160D511}" sibTransId="{E49FE6D3-9E18-42BB-8E93-FA0B9DC21354}"/>
    <dgm:cxn modelId="{A7389BE2-E68A-452E-B386-07AB239B6F2C}" type="presOf" srcId="{1E23463C-9472-4A33-9A99-9919BBAEE38F}" destId="{01E1F5A3-E44C-4EF9-8DE7-10B89DB5B85B}" srcOrd="0" destOrd="0" presId="urn:microsoft.com/office/officeart/2005/8/layout/vList3#1"/>
    <dgm:cxn modelId="{81B43809-E4F0-42C7-A235-1BB9D24CFEAE}" type="presOf" srcId="{0E6044A7-6124-40B4-AD17-F6A3CDA40092}" destId="{50C9CB4A-CDA1-4E36-A095-6303091DAB8D}" srcOrd="0" destOrd="0" presId="urn:microsoft.com/office/officeart/2005/8/layout/vList3#1"/>
    <dgm:cxn modelId="{ACF5523F-1B50-49BD-B8F3-729DEE6BC1AA}" type="presOf" srcId="{8162A864-20D2-46A3-A7A7-6A6928372E1B}" destId="{7901FAEA-B53C-413D-8981-E61AF41460BA}" srcOrd="0" destOrd="0" presId="urn:microsoft.com/office/officeart/2005/8/layout/vList3#1"/>
    <dgm:cxn modelId="{1CA76D3C-E1BC-49C7-9D5F-E3D344A25DDB}" srcId="{C9A11B7C-E90D-4229-819A-4DE9E4A52B4C}" destId="{D9734A66-73FE-43D7-8B4A-EAE3F1692DA4}" srcOrd="1" destOrd="0" parTransId="{B20C0CBA-0EF8-4A40-859D-A11EF38E17AD}" sibTransId="{606730EB-B6A7-4787-AF5E-3905A1D5E880}"/>
    <dgm:cxn modelId="{0EC0BBB1-0717-4F3C-88B3-1E1672B98FDB}" type="presOf" srcId="{D78EC2B5-F11F-44F5-854B-2E0D09B23ED6}" destId="{1962516C-2202-43AE-8AE8-1035444A6034}" srcOrd="0" destOrd="0" presId="urn:microsoft.com/office/officeart/2005/8/layout/vList3#1"/>
    <dgm:cxn modelId="{EBC25E4B-743F-4ED1-87F3-3F29C64B78EC}" srcId="{C9A11B7C-E90D-4229-819A-4DE9E4A52B4C}" destId="{8162A864-20D2-46A3-A7A7-6A6928372E1B}" srcOrd="4" destOrd="0" parTransId="{D907BF95-5B2C-46EE-9D96-923374A59B6B}" sibTransId="{D7FFD1FC-8D79-450C-A643-5EC9BB6B0261}"/>
    <dgm:cxn modelId="{920F4199-C6E7-4B89-A04F-4F230B19EB93}" srcId="{C9A11B7C-E90D-4229-819A-4DE9E4A52B4C}" destId="{F1F4E6BF-C446-4C22-8AA4-0C2CAEED7343}" srcOrd="3" destOrd="0" parTransId="{BE20A60A-E75E-41DC-9691-EF9F2C9E9BB6}" sibTransId="{8EC51063-27FA-4FE8-9B0E-6FBB588C946C}"/>
    <dgm:cxn modelId="{F14B467D-5EDD-48B1-BC17-7F7299D3F163}" type="presOf" srcId="{F1F4E6BF-C446-4C22-8AA4-0C2CAEED7343}" destId="{7F8D0141-E26A-4C02-AAC8-0A12AD89E74C}" srcOrd="0" destOrd="0" presId="urn:microsoft.com/office/officeart/2005/8/layout/vList3#1"/>
    <dgm:cxn modelId="{6E776AB7-39FA-49DA-9A7C-6FD5471B159C}" srcId="{C9A11B7C-E90D-4229-819A-4DE9E4A52B4C}" destId="{0E6044A7-6124-40B4-AD17-F6A3CDA40092}" srcOrd="5" destOrd="0" parTransId="{8122A74B-0EA2-4C96-8CE3-F2C95D5769A8}" sibTransId="{7E2C80B7-A166-4212-A487-4CB7822CEE29}"/>
    <dgm:cxn modelId="{B622844C-ADB4-4490-BF1B-ABE3C4EC5A3A}" type="presOf" srcId="{D9734A66-73FE-43D7-8B4A-EAE3F1692DA4}" destId="{D3533B78-9ECA-41D3-9B1D-24EED8988E37}" srcOrd="0" destOrd="0" presId="urn:microsoft.com/office/officeart/2005/8/layout/vList3#1"/>
    <dgm:cxn modelId="{DE481288-BA89-48E5-925A-27E00763B228}" type="presParOf" srcId="{B62FB78F-730F-4D18-A988-3C42FCEF8748}" destId="{F5B08185-E819-4749-923A-9E2AD9A7E2DA}" srcOrd="0" destOrd="0" presId="urn:microsoft.com/office/officeart/2005/8/layout/vList3#1"/>
    <dgm:cxn modelId="{3079E5CB-7601-4622-9C00-C956D7980B21}" type="presParOf" srcId="{F5B08185-E819-4749-923A-9E2AD9A7E2DA}" destId="{13788DFB-7137-4671-8421-73952E0CCFA8}" srcOrd="0" destOrd="0" presId="urn:microsoft.com/office/officeart/2005/8/layout/vList3#1"/>
    <dgm:cxn modelId="{028FB718-516E-4995-BF41-B951475B489C}" type="presParOf" srcId="{F5B08185-E819-4749-923A-9E2AD9A7E2DA}" destId="{01E1F5A3-E44C-4EF9-8DE7-10B89DB5B85B}" srcOrd="1" destOrd="0" presId="urn:microsoft.com/office/officeart/2005/8/layout/vList3#1"/>
    <dgm:cxn modelId="{E8998BBE-2B14-4B7E-A9CA-F9A08F657A45}" type="presParOf" srcId="{B62FB78F-730F-4D18-A988-3C42FCEF8748}" destId="{867BF766-5289-40F9-83CC-90E3D0A4B48F}" srcOrd="1" destOrd="0" presId="urn:microsoft.com/office/officeart/2005/8/layout/vList3#1"/>
    <dgm:cxn modelId="{34B11DD2-754A-42CE-8485-BCF6F7121865}" type="presParOf" srcId="{B62FB78F-730F-4D18-A988-3C42FCEF8748}" destId="{46BB2B48-FE5F-43E1-92C6-6D9701FE1E7E}" srcOrd="2" destOrd="0" presId="urn:microsoft.com/office/officeart/2005/8/layout/vList3#1"/>
    <dgm:cxn modelId="{A09557CA-DD6A-424B-B8AF-D4F7F4A0088A}" type="presParOf" srcId="{46BB2B48-FE5F-43E1-92C6-6D9701FE1E7E}" destId="{2A41AA4E-7B2F-4AD2-8925-ADE9D063B104}" srcOrd="0" destOrd="0" presId="urn:microsoft.com/office/officeart/2005/8/layout/vList3#1"/>
    <dgm:cxn modelId="{656AF608-B46B-475B-8FF0-88CB448A69BE}" type="presParOf" srcId="{46BB2B48-FE5F-43E1-92C6-6D9701FE1E7E}" destId="{D3533B78-9ECA-41D3-9B1D-24EED8988E37}" srcOrd="1" destOrd="0" presId="urn:microsoft.com/office/officeart/2005/8/layout/vList3#1"/>
    <dgm:cxn modelId="{0A0C04BC-91AC-408E-B7E9-FACD86639C93}" type="presParOf" srcId="{B62FB78F-730F-4D18-A988-3C42FCEF8748}" destId="{0FF24056-60F5-4814-BD34-A9FCD03F5C76}" srcOrd="3" destOrd="0" presId="urn:microsoft.com/office/officeart/2005/8/layout/vList3#1"/>
    <dgm:cxn modelId="{12584248-8D3B-421C-92E4-79124596F8D7}" type="presParOf" srcId="{B62FB78F-730F-4D18-A988-3C42FCEF8748}" destId="{DC2B6D1E-D5A7-405E-B6DC-DBD1342B5B82}" srcOrd="4" destOrd="0" presId="urn:microsoft.com/office/officeart/2005/8/layout/vList3#1"/>
    <dgm:cxn modelId="{E7037A18-88B0-4B72-916C-1888A4DCD857}" type="presParOf" srcId="{DC2B6D1E-D5A7-405E-B6DC-DBD1342B5B82}" destId="{C4077B03-7B0D-4B5C-8083-34C0CBF86860}" srcOrd="0" destOrd="0" presId="urn:microsoft.com/office/officeart/2005/8/layout/vList3#1"/>
    <dgm:cxn modelId="{B085C7CB-D28B-4908-85E3-8326CFB59F01}" type="presParOf" srcId="{DC2B6D1E-D5A7-405E-B6DC-DBD1342B5B82}" destId="{1962516C-2202-43AE-8AE8-1035444A6034}" srcOrd="1" destOrd="0" presId="urn:microsoft.com/office/officeart/2005/8/layout/vList3#1"/>
    <dgm:cxn modelId="{7D9A62ED-5AB8-4DFE-A0E9-DBE1C18EC8AA}" type="presParOf" srcId="{B62FB78F-730F-4D18-A988-3C42FCEF8748}" destId="{45E59112-9869-4E99-9509-60B819824065}" srcOrd="5" destOrd="0" presId="urn:microsoft.com/office/officeart/2005/8/layout/vList3#1"/>
    <dgm:cxn modelId="{53D7AC07-D6DD-4213-BA4C-C8A597BA6E34}" type="presParOf" srcId="{B62FB78F-730F-4D18-A988-3C42FCEF8748}" destId="{3966190A-DA1E-4E9F-852C-A93D16FE46C2}" srcOrd="6" destOrd="0" presId="urn:microsoft.com/office/officeart/2005/8/layout/vList3#1"/>
    <dgm:cxn modelId="{11B14C62-7533-4BC4-93F2-8E946958A283}" type="presParOf" srcId="{3966190A-DA1E-4E9F-852C-A93D16FE46C2}" destId="{018F3C06-6DF8-4116-990C-B607FD8E9739}" srcOrd="0" destOrd="0" presId="urn:microsoft.com/office/officeart/2005/8/layout/vList3#1"/>
    <dgm:cxn modelId="{5EE55DC6-75E3-4DA6-84A9-C91801A1FD82}" type="presParOf" srcId="{3966190A-DA1E-4E9F-852C-A93D16FE46C2}" destId="{7F8D0141-E26A-4C02-AAC8-0A12AD89E74C}" srcOrd="1" destOrd="0" presId="urn:microsoft.com/office/officeart/2005/8/layout/vList3#1"/>
    <dgm:cxn modelId="{C433DE55-7437-4554-A958-AF50CF80D0C3}" type="presParOf" srcId="{B62FB78F-730F-4D18-A988-3C42FCEF8748}" destId="{EA9A3F95-8890-41F0-B696-6DAC30B6A99A}" srcOrd="7" destOrd="0" presId="urn:microsoft.com/office/officeart/2005/8/layout/vList3#1"/>
    <dgm:cxn modelId="{28159488-1646-499F-A659-ABC8F1F3615E}" type="presParOf" srcId="{B62FB78F-730F-4D18-A988-3C42FCEF8748}" destId="{1CD2B753-13B9-4E2C-A723-B74E6C621467}" srcOrd="8" destOrd="0" presId="urn:microsoft.com/office/officeart/2005/8/layout/vList3#1"/>
    <dgm:cxn modelId="{6186D2B9-6F7A-456A-93FB-594A197772E7}" type="presParOf" srcId="{1CD2B753-13B9-4E2C-A723-B74E6C621467}" destId="{5A8ED29A-3D70-43F2-84E0-7994AF918679}" srcOrd="0" destOrd="0" presId="urn:microsoft.com/office/officeart/2005/8/layout/vList3#1"/>
    <dgm:cxn modelId="{A9271FA2-C15A-4B6C-BA33-E302A01D2388}" type="presParOf" srcId="{1CD2B753-13B9-4E2C-A723-B74E6C621467}" destId="{7901FAEA-B53C-413D-8981-E61AF41460BA}" srcOrd="1" destOrd="0" presId="urn:microsoft.com/office/officeart/2005/8/layout/vList3#1"/>
    <dgm:cxn modelId="{34670337-367A-43F7-831C-AE84716D0172}" type="presParOf" srcId="{B62FB78F-730F-4D18-A988-3C42FCEF8748}" destId="{9F37D77A-73AB-4510-86C6-1AED676F1A0F}" srcOrd="9" destOrd="0" presId="urn:microsoft.com/office/officeart/2005/8/layout/vList3#1"/>
    <dgm:cxn modelId="{542D5AE8-DB46-4B63-AC82-68874C3A95B2}" type="presParOf" srcId="{B62FB78F-730F-4D18-A988-3C42FCEF8748}" destId="{00A56B19-945E-4A72-896D-836A462EE941}" srcOrd="10" destOrd="0" presId="urn:microsoft.com/office/officeart/2005/8/layout/vList3#1"/>
    <dgm:cxn modelId="{154786F6-7D3F-48DA-9033-5CEBF21291D9}" type="presParOf" srcId="{00A56B19-945E-4A72-896D-836A462EE941}" destId="{D728E743-E6C0-4FAE-A212-530EBAE284FD}" srcOrd="0" destOrd="0" presId="urn:microsoft.com/office/officeart/2005/8/layout/vList3#1"/>
    <dgm:cxn modelId="{8F37B72D-D0F9-4D93-A25C-9CFAA88A6FAC}" type="presParOf" srcId="{00A56B19-945E-4A72-896D-836A462EE941}" destId="{50C9CB4A-CDA1-4E36-A095-6303091DAB8D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1F5A3-E44C-4EF9-8DE7-10B89DB5B85B}">
      <dsp:nvSpPr>
        <dsp:cNvPr id="0" name=""/>
        <dsp:cNvSpPr/>
      </dsp:nvSpPr>
      <dsp:spPr>
        <a:xfrm rot="10800000">
          <a:off x="1550743" y="101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Reduce Complexity</a:t>
          </a:r>
          <a:endParaRPr lang="zh-CN" sz="2300" kern="1200" dirty="0"/>
        </a:p>
      </dsp:txBody>
      <dsp:txXfrm rot="10800000">
        <a:off x="1697298" y="101"/>
        <a:ext cx="5428282" cy="586221"/>
      </dsp:txXfrm>
    </dsp:sp>
    <dsp:sp modelId="{13788DFB-7137-4671-8421-73952E0CCFA8}">
      <dsp:nvSpPr>
        <dsp:cNvPr id="0" name=""/>
        <dsp:cNvSpPr/>
      </dsp:nvSpPr>
      <dsp:spPr>
        <a:xfrm>
          <a:off x="1257633" y="101"/>
          <a:ext cx="586221" cy="58622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533B78-9ECA-41D3-9B1D-24EED8988E37}">
      <dsp:nvSpPr>
        <dsp:cNvPr id="0" name=""/>
        <dsp:cNvSpPr/>
      </dsp:nvSpPr>
      <dsp:spPr>
        <a:xfrm rot="10800000">
          <a:off x="1550743" y="761314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2544009"/>
                <a:satOff val="16385"/>
                <a:lumOff val="-9490"/>
                <a:alphaOff val="0"/>
                <a:tint val="50000"/>
                <a:satMod val="300000"/>
              </a:schemeClr>
            </a:gs>
            <a:gs pos="35000">
              <a:schemeClr val="accent5">
                <a:hueOff val="-2544009"/>
                <a:satOff val="16385"/>
                <a:lumOff val="-9490"/>
                <a:alphaOff val="0"/>
                <a:tint val="37000"/>
                <a:satMod val="300000"/>
              </a:schemeClr>
            </a:gs>
            <a:gs pos="100000">
              <a:schemeClr val="accent5">
                <a:hueOff val="-2544009"/>
                <a:satOff val="16385"/>
                <a:lumOff val="-94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Standardizes interfaces</a:t>
          </a:r>
          <a:endParaRPr lang="zh-CN" sz="2300" kern="1200" dirty="0"/>
        </a:p>
      </dsp:txBody>
      <dsp:txXfrm rot="10800000">
        <a:off x="1697298" y="761314"/>
        <a:ext cx="5428282" cy="586221"/>
      </dsp:txXfrm>
    </dsp:sp>
    <dsp:sp modelId="{2A41AA4E-7B2F-4AD2-8925-ADE9D063B104}">
      <dsp:nvSpPr>
        <dsp:cNvPr id="0" name=""/>
        <dsp:cNvSpPr/>
      </dsp:nvSpPr>
      <dsp:spPr>
        <a:xfrm>
          <a:off x="1257633" y="761314"/>
          <a:ext cx="586221" cy="586221"/>
        </a:xfrm>
        <a:prstGeom prst="ellipse">
          <a:avLst/>
        </a:prstGeom>
        <a:solidFill>
          <a:schemeClr val="accent5">
            <a:tint val="50000"/>
            <a:hueOff val="-2548864"/>
            <a:satOff val="3923"/>
            <a:lumOff val="-2348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62516C-2202-43AE-8AE8-1035444A6034}">
      <dsp:nvSpPr>
        <dsp:cNvPr id="0" name=""/>
        <dsp:cNvSpPr/>
      </dsp:nvSpPr>
      <dsp:spPr>
        <a:xfrm rot="10800000">
          <a:off x="1550743" y="1522527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5088018"/>
                <a:satOff val="32771"/>
                <a:lumOff val="-18980"/>
                <a:alphaOff val="0"/>
                <a:tint val="50000"/>
                <a:satMod val="300000"/>
              </a:schemeClr>
            </a:gs>
            <a:gs pos="35000">
              <a:schemeClr val="accent5">
                <a:hueOff val="-5088018"/>
                <a:satOff val="32771"/>
                <a:lumOff val="-18980"/>
                <a:alphaOff val="0"/>
                <a:tint val="37000"/>
                <a:satMod val="300000"/>
              </a:schemeClr>
            </a:gs>
            <a:gs pos="100000">
              <a:schemeClr val="accent5">
                <a:hueOff val="-5088018"/>
                <a:satOff val="32771"/>
                <a:lumOff val="-189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Facilitates modular engineering</a:t>
          </a:r>
          <a:endParaRPr lang="zh-CN" sz="2300" kern="1200" dirty="0"/>
        </a:p>
      </dsp:txBody>
      <dsp:txXfrm rot="10800000">
        <a:off x="1697298" y="1522527"/>
        <a:ext cx="5428282" cy="586221"/>
      </dsp:txXfrm>
    </dsp:sp>
    <dsp:sp modelId="{C4077B03-7B0D-4B5C-8083-34C0CBF86860}">
      <dsp:nvSpPr>
        <dsp:cNvPr id="0" name=""/>
        <dsp:cNvSpPr/>
      </dsp:nvSpPr>
      <dsp:spPr>
        <a:xfrm>
          <a:off x="1257633" y="1522527"/>
          <a:ext cx="586221" cy="586221"/>
        </a:xfrm>
        <a:prstGeom prst="ellipse">
          <a:avLst/>
        </a:prstGeom>
        <a:solidFill>
          <a:schemeClr val="accent5">
            <a:tint val="50000"/>
            <a:hueOff val="-5097728"/>
            <a:satOff val="7846"/>
            <a:lumOff val="-4696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8D0141-E26A-4C02-AAC8-0A12AD89E74C}">
      <dsp:nvSpPr>
        <dsp:cNvPr id="0" name=""/>
        <dsp:cNvSpPr/>
      </dsp:nvSpPr>
      <dsp:spPr>
        <a:xfrm rot="10800000">
          <a:off x="1550743" y="2283739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7632028"/>
                <a:satOff val="49156"/>
                <a:lumOff val="-28471"/>
                <a:alphaOff val="0"/>
                <a:tint val="50000"/>
                <a:satMod val="300000"/>
              </a:schemeClr>
            </a:gs>
            <a:gs pos="35000">
              <a:schemeClr val="accent5">
                <a:hueOff val="-7632028"/>
                <a:satOff val="49156"/>
                <a:lumOff val="-28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632028"/>
                <a:satOff val="49156"/>
                <a:lumOff val="-28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Ensures interoperable technology</a:t>
          </a:r>
          <a:endParaRPr lang="zh-CN" sz="2300" kern="1200" dirty="0"/>
        </a:p>
      </dsp:txBody>
      <dsp:txXfrm rot="10800000">
        <a:off x="1697298" y="2283739"/>
        <a:ext cx="5428282" cy="586221"/>
      </dsp:txXfrm>
    </dsp:sp>
    <dsp:sp modelId="{018F3C06-6DF8-4116-990C-B607FD8E9739}">
      <dsp:nvSpPr>
        <dsp:cNvPr id="0" name=""/>
        <dsp:cNvSpPr/>
      </dsp:nvSpPr>
      <dsp:spPr>
        <a:xfrm>
          <a:off x="1257633" y="2283739"/>
          <a:ext cx="586221" cy="586221"/>
        </a:xfrm>
        <a:prstGeom prst="ellipse">
          <a:avLst/>
        </a:prstGeom>
        <a:solidFill>
          <a:schemeClr val="accent5">
            <a:tint val="50000"/>
            <a:hueOff val="-7646592"/>
            <a:satOff val="11769"/>
            <a:lumOff val="-704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01FAEA-B53C-413D-8981-E61AF41460BA}">
      <dsp:nvSpPr>
        <dsp:cNvPr id="0" name=""/>
        <dsp:cNvSpPr/>
      </dsp:nvSpPr>
      <dsp:spPr>
        <a:xfrm rot="10800000">
          <a:off x="1550743" y="3044952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0176037"/>
                <a:satOff val="65542"/>
                <a:lumOff val="-37961"/>
                <a:alphaOff val="0"/>
                <a:tint val="50000"/>
                <a:satMod val="300000"/>
              </a:schemeClr>
            </a:gs>
            <a:gs pos="35000">
              <a:schemeClr val="accent5">
                <a:hueOff val="-10176037"/>
                <a:satOff val="65542"/>
                <a:lumOff val="-37961"/>
                <a:alphaOff val="0"/>
                <a:tint val="37000"/>
                <a:satMod val="300000"/>
              </a:schemeClr>
            </a:gs>
            <a:gs pos="100000">
              <a:schemeClr val="accent5">
                <a:hueOff val="-10176037"/>
                <a:satOff val="65542"/>
                <a:lumOff val="-3796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Accelerates evolution</a:t>
          </a:r>
          <a:endParaRPr lang="zh-CN" sz="2300" kern="1200" dirty="0"/>
        </a:p>
      </dsp:txBody>
      <dsp:txXfrm rot="10800000">
        <a:off x="1697298" y="3044952"/>
        <a:ext cx="5428282" cy="586221"/>
      </dsp:txXfrm>
    </dsp:sp>
    <dsp:sp modelId="{5A8ED29A-3D70-43F2-84E0-7994AF918679}">
      <dsp:nvSpPr>
        <dsp:cNvPr id="0" name=""/>
        <dsp:cNvSpPr/>
      </dsp:nvSpPr>
      <dsp:spPr>
        <a:xfrm>
          <a:off x="1257633" y="3044952"/>
          <a:ext cx="586221" cy="586221"/>
        </a:xfrm>
        <a:prstGeom prst="ellipse">
          <a:avLst/>
        </a:prstGeom>
        <a:solidFill>
          <a:schemeClr val="accent5">
            <a:tint val="50000"/>
            <a:hueOff val="-10195455"/>
            <a:satOff val="15692"/>
            <a:lumOff val="-9392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C9CB4A-CDA1-4E36-A095-6303091DAB8D}">
      <dsp:nvSpPr>
        <dsp:cNvPr id="0" name=""/>
        <dsp:cNvSpPr/>
      </dsp:nvSpPr>
      <dsp:spPr>
        <a:xfrm rot="10800000">
          <a:off x="1550743" y="3806165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2720046"/>
                <a:satOff val="81927"/>
                <a:lumOff val="-47451"/>
                <a:alphaOff val="0"/>
                <a:tint val="50000"/>
                <a:satMod val="300000"/>
              </a:schemeClr>
            </a:gs>
            <a:gs pos="35000">
              <a:schemeClr val="accent5">
                <a:hueOff val="-12720046"/>
                <a:satOff val="81927"/>
                <a:lumOff val="-47451"/>
                <a:alphaOff val="0"/>
                <a:tint val="37000"/>
                <a:satMod val="300000"/>
              </a:schemeClr>
            </a:gs>
            <a:gs pos="100000">
              <a:schemeClr val="accent5">
                <a:hueOff val="-12720046"/>
                <a:satOff val="81927"/>
                <a:lumOff val="-47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Simplifies teaching and learning</a:t>
          </a:r>
          <a:endParaRPr lang="zh-CN" sz="2300" kern="1200" dirty="0"/>
        </a:p>
      </dsp:txBody>
      <dsp:txXfrm rot="10800000">
        <a:off x="1697298" y="3806165"/>
        <a:ext cx="5428282" cy="586221"/>
      </dsp:txXfrm>
    </dsp:sp>
    <dsp:sp modelId="{D728E743-E6C0-4FAE-A212-530EBAE284FD}">
      <dsp:nvSpPr>
        <dsp:cNvPr id="0" name=""/>
        <dsp:cNvSpPr/>
      </dsp:nvSpPr>
      <dsp:spPr>
        <a:xfrm>
          <a:off x="1257633" y="3806165"/>
          <a:ext cx="586221" cy="586221"/>
        </a:xfrm>
        <a:prstGeom prst="ellipse">
          <a:avLst/>
        </a:prstGeom>
        <a:solidFill>
          <a:schemeClr val="accent5">
            <a:tint val="50000"/>
            <a:hueOff val="-12744319"/>
            <a:satOff val="19615"/>
            <a:lumOff val="-1174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fld id="{3623C2F6-F4F5-4115-841D-2007DC59E8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786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fld id="{5D2E2B68-4E78-4433-941B-91706A627F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347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021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C184294-40DF-40D7-843D-E8328AB1934E}" type="slidenum">
              <a:rPr lang="zh-CN" altLang="en-US" smtClean="0">
                <a:latin typeface="Tahoma" pitchFamily="34" charset="0"/>
              </a:rPr>
              <a:pPr eaLnBrk="1" hangingPunct="1"/>
              <a:t>11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冷战   </a:t>
            </a:r>
            <a:r>
              <a:rPr lang="en-US" altLang="zh-CN" dirty="0" smtClean="0">
                <a:ea typeface="宋体" pitchFamily="2" charset="-122"/>
              </a:rPr>
              <a:t>1957 </a:t>
            </a:r>
            <a:r>
              <a:rPr lang="zh-CN" altLang="en-US" dirty="0" smtClean="0">
                <a:ea typeface="宋体" pitchFamily="2" charset="-122"/>
              </a:rPr>
              <a:t>苏联 人造卫星  </a:t>
            </a:r>
            <a:r>
              <a:rPr lang="zh-CN" altLang="en-US" baseline="0" dirty="0" smtClean="0">
                <a:ea typeface="宋体" pitchFamily="2" charset="-122"/>
              </a:rPr>
              <a:t> </a:t>
            </a:r>
            <a:r>
              <a:rPr lang="en-US" altLang="zh-CN" baseline="0" dirty="0" smtClean="0">
                <a:ea typeface="宋体" pitchFamily="2" charset="-122"/>
              </a:rPr>
              <a:t>advanced research projects agency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1969.11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正式启用，当时仅连接了</a:t>
            </a:r>
            <a:r>
              <a:rPr lang="en-US" altLang="zh-CN" dirty="0" smtClean="0">
                <a:ea typeface="宋体" pitchFamily="2" charset="-122"/>
              </a:rPr>
              <a:t>4</a:t>
            </a:r>
            <a:r>
              <a:rPr lang="zh-CN" altLang="en-US" dirty="0" smtClean="0">
                <a:ea typeface="宋体" pitchFamily="2" charset="-122"/>
              </a:rPr>
              <a:t>个节点（哈弗、加州。斯坦福、犹他）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，供科学家们进行计算机联网实验用。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到</a:t>
            </a:r>
            <a:r>
              <a:rPr lang="en-US" altLang="zh-CN" dirty="0" smtClean="0">
                <a:ea typeface="宋体" pitchFamily="2" charset="-122"/>
              </a:rPr>
              <a:t>1975,100</a:t>
            </a:r>
            <a:r>
              <a:rPr lang="zh-CN" altLang="en-US" dirty="0" smtClean="0">
                <a:ea typeface="宋体" pitchFamily="2" charset="-122"/>
              </a:rPr>
              <a:t>台主机，交给</a:t>
            </a:r>
            <a:r>
              <a:rPr lang="en-US" altLang="zh-CN" dirty="0" smtClean="0">
                <a:ea typeface="宋体" pitchFamily="2" charset="-122"/>
              </a:rPr>
              <a:t>DOD</a:t>
            </a:r>
            <a:r>
              <a:rPr lang="zh-CN" altLang="en-US" dirty="0" smtClean="0">
                <a:ea typeface="宋体" pitchFamily="2" charset="-122"/>
              </a:rPr>
              <a:t>正式运行；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年代，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ARPAnet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已经有了好几十个计算机网络，但是每个网络只能在网络内部的计算机 之间互联通信，不同计算机网络之间仍然不能互通。为此，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ARPA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又设立了新的研究项目，支持学术界和工业界进行有关的研究。研究的主要内容就是想用一种新的方法将不同的计算机局域网互联，形成“互联网”。研究人员称之为“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internetwork”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，简称“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Internet”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。这个名词就一直沿用到现在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1980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err="1" smtClean="0">
                <a:ea typeface="宋体" pitchFamily="2" charset="-122"/>
              </a:rPr>
              <a:t>ARPAnet</a:t>
            </a:r>
            <a:r>
              <a:rPr lang="zh-CN" altLang="en-US" dirty="0" smtClean="0">
                <a:ea typeface="宋体" pitchFamily="2" charset="-122"/>
              </a:rPr>
              <a:t>开始</a:t>
            </a:r>
            <a:r>
              <a:rPr lang="en-US" altLang="zh-CN" dirty="0" smtClean="0">
                <a:ea typeface="宋体" pitchFamily="2" charset="-122"/>
              </a:rPr>
              <a:t>TCP/IP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smtClean="0">
                <a:ea typeface="宋体" pitchFamily="2" charset="-122"/>
              </a:rPr>
              <a:t>1983.1</a:t>
            </a:r>
            <a:r>
              <a:rPr lang="zh-CN" altLang="en-US" dirty="0" smtClean="0">
                <a:ea typeface="宋体" pitchFamily="2" charset="-122"/>
              </a:rPr>
              <a:t>转换结束；分出</a:t>
            </a:r>
            <a:r>
              <a:rPr lang="en-US" altLang="zh-CN" dirty="0" err="1" smtClean="0">
                <a:ea typeface="宋体" pitchFamily="2" charset="-122"/>
              </a:rPr>
              <a:t>MILnet</a:t>
            </a:r>
            <a:r>
              <a:rPr lang="zh-CN" altLang="en-US" dirty="0" smtClean="0">
                <a:ea typeface="宋体" pitchFamily="2" charset="-122"/>
              </a:rPr>
              <a:t>军方非机密通信，</a:t>
            </a:r>
            <a:r>
              <a:rPr lang="en-US" altLang="zh-CN" dirty="0" err="1" smtClean="0">
                <a:ea typeface="宋体" pitchFamily="2" charset="-122"/>
              </a:rPr>
              <a:t>NSFnet</a:t>
            </a:r>
            <a:r>
              <a:rPr lang="zh-CN" altLang="en-US" dirty="0" smtClean="0">
                <a:ea typeface="宋体" pitchFamily="2" charset="-122"/>
              </a:rPr>
              <a:t>（国家科学基金会网络）</a:t>
            </a:r>
            <a:r>
              <a:rPr lang="en-US" altLang="zh-CN" dirty="0" smtClean="0">
                <a:ea typeface="宋体" pitchFamily="2" charset="-122"/>
              </a:rPr>
              <a:t>1990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err="1" smtClean="0">
                <a:ea typeface="宋体" pitchFamily="2" charset="-122"/>
              </a:rPr>
              <a:t>ARPAnet</a:t>
            </a:r>
            <a:r>
              <a:rPr lang="zh-CN" altLang="en-US" dirty="0" smtClean="0">
                <a:ea typeface="宋体" pitchFamily="2" charset="-122"/>
              </a:rPr>
              <a:t>退役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Internet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的发展引起了商家的极大兴趣。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1992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年，美国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MCI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MERIT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三 家公司联合组建了一个高级网络服务公司（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），建立了一个新的网络，叫做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ANSnet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，成为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Internet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的另一个主干网。它与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NSFnet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不 同，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NSFnet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是由国家出资建立的，而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ANSnet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则是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ANS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公司所有，从而使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Internet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开始走向商业化。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1974TCP</a:t>
            </a:r>
            <a:r>
              <a:rPr lang="zh-CN" altLang="en-US" dirty="0" smtClean="0">
                <a:ea typeface="宋体" pitchFamily="2" charset="-122"/>
              </a:rPr>
              <a:t>、</a:t>
            </a:r>
            <a:r>
              <a:rPr lang="en-US" altLang="zh-CN" dirty="0" smtClean="0">
                <a:ea typeface="宋体" pitchFamily="2" charset="-122"/>
              </a:rPr>
              <a:t>1982WWW</a:t>
            </a:r>
            <a:r>
              <a:rPr lang="zh-CN" altLang="en-US" dirty="0" smtClean="0">
                <a:ea typeface="宋体" pitchFamily="2" charset="-122"/>
              </a:rPr>
              <a:t>、</a:t>
            </a:r>
            <a:r>
              <a:rPr lang="en-US" altLang="zh-CN" dirty="0" smtClean="0">
                <a:ea typeface="宋体" pitchFamily="2" charset="-122"/>
              </a:rPr>
              <a:t>1983Mosaic</a:t>
            </a:r>
            <a:r>
              <a:rPr lang="zh-CN" altLang="en-US" dirty="0" smtClean="0">
                <a:ea typeface="宋体" pitchFamily="2" charset="-122"/>
              </a:rPr>
              <a:t>、</a:t>
            </a:r>
            <a:r>
              <a:rPr lang="en-US" altLang="zh-CN" dirty="0" smtClean="0">
                <a:ea typeface="宋体" pitchFamily="2" charset="-122"/>
              </a:rPr>
              <a:t>1984PPP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0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C4A5CCD-6102-47F9-A406-287FA84A485D}" type="slidenum">
              <a:rPr lang="zh-CN" altLang="en-US" smtClean="0">
                <a:latin typeface="Tahoma" pitchFamily="34" charset="0"/>
              </a:rPr>
              <a:pPr eaLnBrk="1" hangingPunct="1"/>
              <a:t>12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个人、校园网</a:t>
            </a:r>
            <a:r>
              <a:rPr lang="en-US" altLang="zh-CN" smtClean="0">
                <a:ea typeface="宋体" pitchFamily="2" charset="-122"/>
              </a:rPr>
              <a:t>-》ISP-》</a:t>
            </a:r>
            <a:r>
              <a:rPr lang="zh-CN" altLang="en-US" smtClean="0">
                <a:ea typeface="宋体" pitchFamily="2" charset="-122"/>
              </a:rPr>
              <a:t>地区网</a:t>
            </a:r>
            <a:r>
              <a:rPr lang="en-US" altLang="zh-CN" smtClean="0">
                <a:ea typeface="宋体" pitchFamily="2" charset="-122"/>
              </a:rPr>
              <a:t>-》</a:t>
            </a:r>
            <a:r>
              <a:rPr lang="zh-CN" altLang="en-US" smtClean="0">
                <a:ea typeface="宋体" pitchFamily="2" charset="-122"/>
              </a:rPr>
              <a:t>主干网：通过高速通信线路与其他主干网相连。</a:t>
            </a:r>
          </a:p>
        </p:txBody>
      </p:sp>
    </p:spTree>
    <p:extLst>
      <p:ext uri="{BB962C8B-B14F-4D97-AF65-F5344CB8AC3E}">
        <p14:creationId xmlns:p14="http://schemas.microsoft.com/office/powerpoint/2010/main" val="251916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AA78126-4731-4817-8E20-929F0E91BD52}" type="slidenum">
              <a:rPr lang="zh-CN" altLang="en-US" smtClean="0">
                <a:latin typeface="Tahoma" pitchFamily="34" charset="0"/>
              </a:rPr>
              <a:pPr eaLnBrk="1" hangingPunct="1"/>
              <a:t>13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ISP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Internet Service Provider</a:t>
            </a:r>
            <a:r>
              <a:rPr lang="zh-CN" altLang="en-US" dirty="0" smtClean="0">
                <a:ea typeface="宋体" pitchFamily="2" charset="-122"/>
              </a:rPr>
              <a:t>，电信运营商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fr-FR" altLang="zh-CN" dirty="0" smtClean="0">
                <a:ea typeface="宋体" pitchFamily="2" charset="-122"/>
              </a:rPr>
              <a:t>ICP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fr-FR" altLang="zh-CN" dirty="0" smtClean="0">
                <a:ea typeface="宋体" pitchFamily="2" charset="-122"/>
              </a:rPr>
              <a:t>Internet Content Provider</a:t>
            </a:r>
            <a:r>
              <a:rPr lang="zh-CN" altLang="en-US" dirty="0" smtClean="0">
                <a:ea typeface="宋体" pitchFamily="2" charset="-122"/>
              </a:rPr>
              <a:t>，新浪、搜狐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NAP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Network Access Point</a:t>
            </a:r>
            <a:r>
              <a:rPr lang="zh-CN" altLang="en-US" dirty="0" smtClean="0">
                <a:ea typeface="宋体" pitchFamily="2" charset="-122"/>
              </a:rPr>
              <a:t>，通达因特网主干线的点；</a:t>
            </a:r>
            <a:r>
              <a:rPr lang="en-US" altLang="zh-CN" dirty="0" smtClean="0">
                <a:ea typeface="宋体" pitchFamily="2" charset="-122"/>
              </a:rPr>
              <a:t>ISP</a:t>
            </a:r>
            <a:r>
              <a:rPr lang="zh-CN" altLang="en-US" dirty="0" smtClean="0">
                <a:ea typeface="宋体" pitchFamily="2" charset="-122"/>
              </a:rPr>
              <a:t>互相连接的点。</a:t>
            </a:r>
            <a:r>
              <a:rPr lang="en-US" altLang="zh-CN" dirty="0" smtClean="0">
                <a:ea typeface="宋体" pitchFamily="2" charset="-122"/>
              </a:rPr>
              <a:t>NAP</a:t>
            </a:r>
            <a:r>
              <a:rPr lang="zh-CN" altLang="en-US" dirty="0" smtClean="0">
                <a:ea typeface="宋体" pitchFamily="2" charset="-122"/>
              </a:rPr>
              <a:t>可用作主要业务提供者的数据互换点。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复杂的功能在终端</a:t>
            </a: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308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4C0EEAA-49C3-4018-99AB-1D5F138257D8}" type="slidenum">
              <a:rPr lang="zh-CN" altLang="en-US" smtClean="0">
                <a:latin typeface="Tahoma" pitchFamily="34" charset="0"/>
              </a:rPr>
              <a:pPr eaLnBrk="1" hangingPunct="1"/>
              <a:t>14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数据是二进制序列的表示；信息是其所表示意义的解释；信号是传输过程中电信号的表示形式。</a:t>
            </a:r>
          </a:p>
        </p:txBody>
      </p:sp>
    </p:spTree>
    <p:extLst>
      <p:ext uri="{BB962C8B-B14F-4D97-AF65-F5344CB8AC3E}">
        <p14:creationId xmlns:p14="http://schemas.microsoft.com/office/powerpoint/2010/main" val="410502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BE8395F-BB8C-47AD-A50A-6950FF97F8B8}" type="slidenum">
              <a:rPr lang="zh-CN" altLang="en-US" smtClean="0">
                <a:latin typeface="Tahoma" pitchFamily="34" charset="0"/>
              </a:rPr>
              <a:pPr eaLnBrk="1" hangingPunct="1"/>
              <a:t>15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100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53E65D2-6DA9-4A92-ADD5-00DB91CB3292}" type="slidenum">
              <a:rPr lang="zh-CN" altLang="en-US" smtClean="0">
                <a:latin typeface="Tahoma" pitchFamily="34" charset="0"/>
              </a:rPr>
              <a:pPr eaLnBrk="1" hangingPunct="1"/>
              <a:t>16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邮政系统：信件内容、格式、邮局处理方式。邮政编码内容    ；看电影的例子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语义定义了做什么；语法定义怎么做；时序关系定义了什么时候做。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协议定义消息传输和传递的详细方式。包括以下方面：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消息格式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时间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封装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编码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85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A630801-1CCD-4130-996A-C8EFA7EFBA26}" type="slidenum">
              <a:rPr lang="zh-CN" altLang="en-US" smtClean="0">
                <a:latin typeface="Tahoma" pitchFamily="34" charset="0"/>
              </a:rPr>
              <a:pPr eaLnBrk="1" hangingPunct="1"/>
              <a:t>17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44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8D14B73-6C99-432B-8512-102F6CB71F99}" type="slidenum">
              <a:rPr lang="zh-CN" altLang="en-US" smtClean="0">
                <a:latin typeface="Tahoma" pitchFamily="34" charset="0"/>
              </a:rPr>
              <a:pPr eaLnBrk="1" hangingPunct="1"/>
              <a:t>18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585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800113A-8618-4F47-9ACA-9E4F54F841EC}" type="slidenum">
              <a:rPr lang="zh-CN" altLang="en-US" smtClean="0">
                <a:latin typeface="Tahoma" pitchFamily="34" charset="0"/>
              </a:rPr>
              <a:pPr eaLnBrk="1" hangingPunct="1"/>
              <a:t>19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44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A4C7010B-AD80-4BBE-ACC7-7E67E59D2651}" type="slidenum">
              <a:rPr lang="zh-CN" altLang="en-US" smtClean="0">
                <a:latin typeface="Tahoma" pitchFamily="34" charset="0"/>
              </a:rPr>
              <a:pPr eaLnBrk="1" hangingPunct="1"/>
              <a:t>20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77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D463F1D-4B59-4978-AAD5-A8CF7A7E5C22}" type="slidenum">
              <a:rPr lang="zh-CN" altLang="en-US" smtClean="0">
                <a:latin typeface="Tahoma" pitchFamily="34" charset="0"/>
              </a:rPr>
              <a:pPr eaLnBrk="1" hangingPunct="1"/>
              <a:t>3</a:t>
            </a:fld>
            <a:endParaRPr lang="en-US" altLang="zh-CN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86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743170E-C70F-46D2-A34F-95F3F9C46B7F}" type="slidenum">
              <a:rPr lang="zh-CN" altLang="en-US" smtClean="0">
                <a:latin typeface="Tahoma" pitchFamily="34" charset="0"/>
              </a:rPr>
              <a:pPr eaLnBrk="1" hangingPunct="1"/>
              <a:t>21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0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D203714-1E6E-444A-A9E5-0B1FFBF72248}" type="slidenum">
              <a:rPr lang="zh-CN" altLang="en-US" smtClean="0">
                <a:latin typeface="Tahoma" pitchFamily="34" charset="0"/>
              </a:rPr>
              <a:pPr eaLnBrk="1" hangingPunct="1"/>
              <a:t>22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528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082F699-C1C7-4EA0-9EAA-7F84FB7E27A9}" type="slidenum">
              <a:rPr lang="zh-CN" altLang="en-US" smtClean="0">
                <a:latin typeface="Tahoma" pitchFamily="34" charset="0"/>
              </a:rPr>
              <a:pPr eaLnBrk="1" hangingPunct="1"/>
              <a:t>23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130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0AFF654-44D5-472C-998C-7C7426D5CD24}" type="slidenum">
              <a:rPr lang="zh-CN" altLang="en-US" smtClean="0">
                <a:latin typeface="Tahoma" pitchFamily="34" charset="0"/>
              </a:rPr>
              <a:pPr eaLnBrk="1" hangingPunct="1"/>
              <a:t>24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Layer</a:t>
            </a:r>
            <a:r>
              <a:rPr lang="zh-CN" altLang="en-US" smtClean="0">
                <a:ea typeface="宋体" pitchFamily="2" charset="-122"/>
              </a:rPr>
              <a:t>处理复杂问题的基本方法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大的功能分配；不同地区的系统相同的层次；高层不需要知道底层的具体实现。</a:t>
            </a: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682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33ED5FC-E2E5-4489-8F3C-270F826AD2B4}" type="slidenum">
              <a:rPr lang="zh-CN" altLang="en-US" smtClean="0">
                <a:latin typeface="Tahoma" pitchFamily="34" charset="0"/>
              </a:rPr>
              <a:pPr eaLnBrk="1" hangingPunct="1"/>
              <a:t>25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635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86CCC0A-4E13-481D-99A2-92F8C4187602}" type="slidenum">
              <a:rPr lang="zh-CN" altLang="en-US" smtClean="0">
                <a:latin typeface="Tahoma" pitchFamily="34" charset="0"/>
              </a:rPr>
              <a:pPr eaLnBrk="1" hangingPunct="1"/>
              <a:t>26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758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EC905EE-F2AE-4FAD-9835-770DE3FC06FA}" type="slidenum">
              <a:rPr lang="zh-CN" altLang="en-US" smtClean="0">
                <a:latin typeface="Tahoma" pitchFamily="34" charset="0"/>
              </a:rPr>
              <a:pPr eaLnBrk="1" hangingPunct="1"/>
              <a:t>27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814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D0F07A4-7FF3-4ABE-B26B-72A210099A20}" type="slidenum">
              <a:rPr lang="zh-CN" altLang="en-US" smtClean="0">
                <a:latin typeface="Tahoma" pitchFamily="34" charset="0"/>
              </a:rPr>
              <a:pPr eaLnBrk="1" hangingPunct="1"/>
              <a:t>28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13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FF686E6-CD93-42C7-8440-51D7491007F5}" type="slidenum">
              <a:rPr lang="zh-CN" altLang="en-US" smtClean="0">
                <a:latin typeface="Tahoma" pitchFamily="34" charset="0"/>
              </a:rPr>
              <a:pPr eaLnBrk="1" hangingPunct="1"/>
              <a:t>29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734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C09F4BD-0D5D-4AB0-A8C0-E0D386D8D60F}" type="slidenum">
              <a:rPr lang="zh-CN" altLang="en-US" smtClean="0">
                <a:latin typeface="Tahoma" pitchFamily="34" charset="0"/>
              </a:rPr>
              <a:pPr eaLnBrk="1" hangingPunct="1"/>
              <a:t>30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27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29FEFA1-89F8-4D3A-973B-EABC09ED90D9}" type="slidenum">
              <a:rPr lang="zh-CN" altLang="en-US" smtClean="0">
                <a:latin typeface="Tahoma" pitchFamily="34" charset="0"/>
              </a:rPr>
              <a:pPr eaLnBrk="1" hangingPunct="1"/>
              <a:t>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新技术条件：强烈的社会需求；前期技术的成熟。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数据通信技术的研究与应用；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ARPAnet</a:t>
            </a:r>
            <a:r>
              <a:rPr lang="zh-CN" altLang="en-US" smtClean="0">
                <a:ea typeface="宋体" pitchFamily="2" charset="-122"/>
              </a:rPr>
              <a:t>与分组交换技术的应用；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ISO</a:t>
            </a:r>
            <a:r>
              <a:rPr lang="zh-CN" altLang="en-US" smtClean="0">
                <a:ea typeface="宋体" pitchFamily="2" charset="-122"/>
              </a:rPr>
              <a:t>与</a:t>
            </a:r>
            <a:r>
              <a:rPr lang="en-US" altLang="zh-CN" smtClean="0">
                <a:ea typeface="宋体" pitchFamily="2" charset="-122"/>
              </a:rPr>
              <a:t>TCP/IP</a:t>
            </a:r>
            <a:r>
              <a:rPr lang="zh-CN" altLang="en-US" smtClean="0">
                <a:ea typeface="宋体" pitchFamily="2" charset="-122"/>
              </a:rPr>
              <a:t>协议的研究与发展；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Internet</a:t>
            </a:r>
            <a:r>
              <a:rPr lang="zh-CN" altLang="en-US" smtClean="0">
                <a:ea typeface="宋体" pitchFamily="2" charset="-122"/>
              </a:rPr>
              <a:t>的广泛应用。</a:t>
            </a:r>
          </a:p>
        </p:txBody>
      </p:sp>
    </p:spTree>
    <p:extLst>
      <p:ext uri="{BB962C8B-B14F-4D97-AF65-F5344CB8AC3E}">
        <p14:creationId xmlns:p14="http://schemas.microsoft.com/office/powerpoint/2010/main" val="258192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9CAF410-9ADB-45C9-A232-52A03F8B68B0}" type="slidenum">
              <a:rPr lang="zh-CN" altLang="en-US" smtClean="0">
                <a:latin typeface="Tahoma" pitchFamily="34" charset="0"/>
              </a:rPr>
              <a:pPr eaLnBrk="1" hangingPunct="1"/>
              <a:t>31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819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8EFF97C-BC49-47D8-BC8D-923979F749B3}" type="slidenum">
              <a:rPr lang="zh-CN" altLang="en-US" smtClean="0">
                <a:latin typeface="Tahoma" pitchFamily="34" charset="0"/>
              </a:rPr>
              <a:pPr eaLnBrk="1" hangingPunct="1"/>
              <a:t>32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801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4F46B9A-0DAC-466A-A125-5CCB2B905D12}" type="slidenum">
              <a:rPr lang="zh-CN" altLang="en-US" smtClean="0">
                <a:latin typeface="Tahoma" pitchFamily="34" charset="0"/>
              </a:rPr>
              <a:pPr eaLnBrk="1" hangingPunct="1"/>
              <a:t>33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280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A9573AC-3F0E-499A-8468-A0EC04417A9A}" type="slidenum">
              <a:rPr lang="zh-CN" altLang="en-US" smtClean="0">
                <a:latin typeface="Tahoma" pitchFamily="34" charset="0"/>
              </a:rPr>
              <a:pPr eaLnBrk="1" hangingPunct="1"/>
              <a:t>34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567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8742DFF-4CF7-4E46-8BB0-113C379E4EAD}" type="slidenum">
              <a:rPr lang="zh-CN" altLang="en-US" smtClean="0">
                <a:latin typeface="Tahoma" pitchFamily="34" charset="0"/>
              </a:rPr>
              <a:pPr eaLnBrk="1" hangingPunct="1"/>
              <a:t>35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949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05CF02F-D1C3-45B2-BDDF-A7FDD35A42A0}" type="slidenum">
              <a:rPr lang="zh-CN" altLang="en-US" smtClean="0">
                <a:latin typeface="Tahoma" pitchFamily="34" charset="0"/>
              </a:rPr>
              <a:pPr eaLnBrk="1" hangingPunct="1"/>
              <a:t>36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951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CDDA7E7-FB47-4586-A649-33B7CFA0FC47}" type="slidenum">
              <a:rPr lang="zh-CN" altLang="en-US" smtClean="0">
                <a:latin typeface="Tahoma" pitchFamily="34" charset="0"/>
              </a:rPr>
              <a:pPr eaLnBrk="1" hangingPunct="1"/>
              <a:t>37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143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1F40D49-5BA5-41F4-8C49-1BFF07F3F2F7}" type="slidenum">
              <a:rPr lang="zh-CN" altLang="en-US" smtClean="0">
                <a:latin typeface="Tahoma" pitchFamily="34" charset="0"/>
              </a:rPr>
              <a:pPr eaLnBrk="1" hangingPunct="1"/>
              <a:t>38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236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4F50663-B3A8-4FD4-AD88-24038EE7A5D0}" type="slidenum">
              <a:rPr lang="zh-CN" altLang="en-US" smtClean="0">
                <a:latin typeface="Tahoma" pitchFamily="34" charset="0"/>
              </a:rPr>
              <a:pPr eaLnBrk="1" hangingPunct="1"/>
              <a:t>39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887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04E5771-C980-486B-882C-3FE003C7A789}" type="slidenum">
              <a:rPr lang="zh-CN" altLang="en-US" smtClean="0">
                <a:latin typeface="Tahoma" pitchFamily="34" charset="0"/>
              </a:rPr>
              <a:pPr eaLnBrk="1" hangingPunct="1"/>
              <a:t>40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07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7367766-F50C-498D-95E4-764BD612E0D7}" type="slidenum">
              <a:rPr lang="zh-CN" altLang="en-US" smtClean="0">
                <a:latin typeface="Tahoma" pitchFamily="34" charset="0"/>
              </a:rPr>
              <a:pPr eaLnBrk="1" hangingPunct="1"/>
              <a:t>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广义观点：以传输信息为目的，用通信线路将多个计算机连接起来的计算机系统的集合。雏形，共享能力弱。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资源共享观点：以能够相互共享资源方式互联的自治计算机系统的集合。共同网络协议。最适合的定义。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至少有两台及以上具有独立操作系统的计算机，且它们之间有相互共享某种资源的需求。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）独立的计算机之间必须用某种通信手段连接。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+mn-cs"/>
              </a:rPr>
              <a:t>）必须有相互确认的规范标准或协议以保证通信可行可靠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9916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E71F13B-E0BE-424E-96FA-08571B56489A}" type="slidenum">
              <a:rPr lang="zh-CN" altLang="en-US" smtClean="0">
                <a:latin typeface="Tahoma" pitchFamily="34" charset="0"/>
              </a:rPr>
              <a:pPr eaLnBrk="1" hangingPunct="1"/>
              <a:t>41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32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C6781AF-B8BB-4FEB-8BAA-27EC27EBB4DA}" type="slidenum">
              <a:rPr lang="zh-CN" altLang="en-US" smtClean="0">
                <a:latin typeface="Tahoma" pitchFamily="34" charset="0"/>
              </a:rPr>
              <a:pPr eaLnBrk="1" hangingPunct="1"/>
              <a:t>42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往往采取折中的办法，即综合</a:t>
            </a:r>
            <a:r>
              <a:rPr lang="zh-CN" altLang="en-US" sz="1000" dirty="0" smtClean="0"/>
              <a:t> </a:t>
            </a:r>
            <a:r>
              <a:rPr lang="en-US" altLang="zh-CN" dirty="0" smtClean="0"/>
              <a:t>OSI </a:t>
            </a:r>
            <a:r>
              <a:rPr lang="zh-CN" altLang="en-US" dirty="0" smtClean="0"/>
              <a:t>和</a:t>
            </a:r>
            <a:r>
              <a:rPr lang="zh-CN" altLang="en-US" sz="1000" dirty="0" smtClean="0"/>
              <a:t> </a:t>
            </a:r>
            <a:r>
              <a:rPr lang="en-US" altLang="zh-CN" dirty="0" smtClean="0"/>
              <a:t>TCP/IP</a:t>
            </a:r>
            <a:r>
              <a:rPr lang="en-US" altLang="zh-CN" sz="1000" dirty="0" smtClean="0"/>
              <a:t> </a:t>
            </a:r>
            <a:r>
              <a:rPr lang="zh-CN" altLang="en-US" dirty="0" smtClean="0"/>
              <a:t>的优点，采用一种只有五层协议的体系结构</a:t>
            </a:r>
            <a:endParaRPr lang="en-US" altLang="zh-CN" dirty="0" smtClean="0"/>
          </a:p>
          <a:p>
            <a:pPr eaLnBrk="1" hangingPunct="1"/>
            <a:r>
              <a:rPr lang="zh-CN" altLang="en-US" sz="1200" dirty="0" smtClean="0"/>
              <a:t>同一系统相邻两层的实体进行交互的地方，称为</a:t>
            </a:r>
            <a:r>
              <a:rPr lang="zh-CN" altLang="en-US" sz="1200" dirty="0" smtClean="0">
                <a:solidFill>
                  <a:srgbClr val="FF0000"/>
                </a:solidFill>
              </a:rPr>
              <a:t>服务访问点 </a:t>
            </a:r>
            <a:r>
              <a:rPr lang="en-US" altLang="zh-CN" sz="1200" smtClean="0">
                <a:solidFill>
                  <a:srgbClr val="FF0000"/>
                </a:solidFill>
              </a:rPr>
              <a:t>SAP</a:t>
            </a:r>
            <a:r>
              <a:rPr lang="en-US" altLang="zh-CN" sz="1200" smtClean="0"/>
              <a:t> (Service Access Point)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031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27815C8-E525-4DA6-A5C5-E6CE4185563A}" type="slidenum">
              <a:rPr lang="zh-CN" altLang="en-US" smtClean="0">
                <a:latin typeface="Tahoma" pitchFamily="34" charset="0"/>
              </a:rPr>
              <a:pPr eaLnBrk="1" hangingPunct="1"/>
              <a:t>43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经理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秘书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收发室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快递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中转（合同）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952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6634F7-852D-44F3-BB30-B44A66908DF8}" type="slidenum">
              <a:rPr lang="zh-CN" altLang="en-US" smtClean="0">
                <a:latin typeface="Tahoma" pitchFamily="34" charset="0"/>
              </a:rPr>
              <a:pPr eaLnBrk="1" hangingPunct="1"/>
              <a:t>44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1957</a:t>
            </a:r>
            <a:r>
              <a:rPr lang="zh-CN" altLang="en-US" dirty="0" smtClean="0">
                <a:ea typeface="宋体" pitchFamily="2" charset="-122"/>
              </a:rPr>
              <a:t>：苏联人造卫星</a:t>
            </a:r>
            <a:r>
              <a:rPr lang="en-US" altLang="zh-CN" dirty="0" smtClean="0">
                <a:ea typeface="宋体" pitchFamily="2" charset="-122"/>
              </a:rPr>
              <a:t>-&gt;ADPA</a:t>
            </a:r>
            <a:r>
              <a:rPr lang="zh-CN" altLang="en-US" dirty="0" smtClean="0">
                <a:ea typeface="宋体" pitchFamily="2" charset="-122"/>
              </a:rPr>
              <a:t>（</a:t>
            </a:r>
            <a:r>
              <a:rPr lang="en-US" altLang="zh-CN" dirty="0" smtClean="0">
                <a:ea typeface="宋体" pitchFamily="2" charset="-122"/>
              </a:rPr>
              <a:t>Advanced Research Projects Agency</a:t>
            </a:r>
            <a:r>
              <a:rPr lang="zh-CN" altLang="en-US" dirty="0" smtClean="0">
                <a:ea typeface="宋体" pitchFamily="2" charset="-122"/>
              </a:rPr>
              <a:t>）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分时计算机，联网流量“突发性”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1967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err="1" smtClean="0">
                <a:ea typeface="宋体" pitchFamily="2" charset="-122"/>
              </a:rPr>
              <a:t>ADPAnet</a:t>
            </a:r>
            <a:r>
              <a:rPr lang="zh-CN" altLang="en-US" dirty="0" smtClean="0">
                <a:ea typeface="宋体" pitchFamily="2" charset="-122"/>
              </a:rPr>
              <a:t>：第一个分组交换机；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1969:4</a:t>
            </a:r>
            <a:r>
              <a:rPr lang="zh-CN" altLang="en-US" dirty="0" smtClean="0">
                <a:ea typeface="宋体" pitchFamily="2" charset="-122"/>
              </a:rPr>
              <a:t>个节点的计算机网络</a:t>
            </a:r>
            <a:r>
              <a:rPr lang="en-US" altLang="zh-CN" dirty="0" smtClean="0">
                <a:ea typeface="宋体" pitchFamily="2" charset="-122"/>
              </a:rPr>
              <a:t>4</a:t>
            </a:r>
            <a:r>
              <a:rPr lang="zh-CN" altLang="en-US" dirty="0" smtClean="0">
                <a:ea typeface="宋体" pitchFamily="2" charset="-122"/>
              </a:rPr>
              <a:t>所高校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1972:15</a:t>
            </a:r>
            <a:r>
              <a:rPr lang="zh-CN" altLang="en-US" dirty="0" smtClean="0">
                <a:ea typeface="宋体" pitchFamily="2" charset="-122"/>
              </a:rPr>
              <a:t>个结点，对公演示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1973</a:t>
            </a:r>
            <a:r>
              <a:rPr lang="zh-CN" altLang="en-US" dirty="0" smtClean="0">
                <a:ea typeface="宋体" pitchFamily="2" charset="-122"/>
              </a:rPr>
              <a:t>年故障，</a:t>
            </a:r>
            <a:r>
              <a:rPr lang="en-US" altLang="zh-CN" dirty="0" smtClean="0">
                <a:ea typeface="宋体" pitchFamily="2" charset="-122"/>
              </a:rPr>
              <a:t>15</a:t>
            </a:r>
            <a:r>
              <a:rPr lang="zh-CN" altLang="en-US" dirty="0" smtClean="0">
                <a:ea typeface="宋体" pitchFamily="2" charset="-122"/>
              </a:rPr>
              <a:t>个接口报文处理机、百台主机、</a:t>
            </a:r>
            <a:r>
              <a:rPr lang="en-US" altLang="zh-CN" dirty="0" smtClean="0">
                <a:ea typeface="宋体" pitchFamily="2" charset="-122"/>
              </a:rPr>
              <a:t>2000</a:t>
            </a:r>
            <a:r>
              <a:rPr lang="zh-CN" altLang="en-US" dirty="0" smtClean="0">
                <a:ea typeface="宋体" pitchFamily="2" charset="-122"/>
              </a:rPr>
              <a:t>个用户</a:t>
            </a:r>
            <a:r>
              <a:rPr lang="en-US" altLang="zh-CN" dirty="0" smtClean="0">
                <a:ea typeface="宋体" pitchFamily="2" charset="-122"/>
              </a:rPr>
              <a:t>-&gt;</a:t>
            </a:r>
            <a:r>
              <a:rPr lang="zh-CN" altLang="en-US" dirty="0" smtClean="0">
                <a:ea typeface="宋体" pitchFamily="2" charset="-122"/>
              </a:rPr>
              <a:t>互联体系</a:t>
            </a:r>
            <a:r>
              <a:rPr lang="en-US" altLang="zh-CN" dirty="0" smtClean="0">
                <a:ea typeface="宋体" pitchFamily="2" charset="-122"/>
              </a:rPr>
              <a:t>TCPIP-&gt;1978TCP</a:t>
            </a:r>
            <a:r>
              <a:rPr lang="zh-CN" altLang="en-US" dirty="0" smtClean="0">
                <a:ea typeface="宋体" pitchFamily="2" charset="-122"/>
              </a:rPr>
              <a:t>与</a:t>
            </a:r>
            <a:r>
              <a:rPr lang="en-US" altLang="zh-CN" dirty="0" smtClean="0">
                <a:ea typeface="宋体" pitchFamily="2" charset="-122"/>
              </a:rPr>
              <a:t>IP</a:t>
            </a:r>
            <a:r>
              <a:rPr lang="zh-CN" altLang="en-US" dirty="0" smtClean="0">
                <a:ea typeface="宋体" pitchFamily="2" charset="-122"/>
              </a:rPr>
              <a:t>分开</a:t>
            </a:r>
          </a:p>
        </p:txBody>
      </p:sp>
    </p:spTree>
    <p:extLst>
      <p:ext uri="{BB962C8B-B14F-4D97-AF65-F5344CB8AC3E}">
        <p14:creationId xmlns:p14="http://schemas.microsoft.com/office/powerpoint/2010/main" val="189081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D90DFB6-CECF-474D-8B79-F2B4BD7A8A5B}" type="slidenum">
              <a:rPr lang="zh-CN" altLang="en-US" smtClean="0">
                <a:latin typeface="Tahoma" pitchFamily="34" charset="0"/>
              </a:rPr>
              <a:pPr eaLnBrk="1" hangingPunct="1"/>
              <a:t>45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因特网发展三个阶段</a:t>
            </a:r>
            <a:endParaRPr lang="en-US" altLang="zh-CN" dirty="0" smtClean="0"/>
          </a:p>
          <a:p>
            <a:pPr eaLnBrk="1" hangingPunct="1"/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60</a:t>
            </a:r>
            <a:r>
              <a:rPr lang="zh-CN" altLang="en-US" sz="1200" dirty="0" smtClean="0"/>
              <a:t>年代到</a:t>
            </a:r>
            <a:r>
              <a:rPr lang="en-US" altLang="zh-CN" sz="1200" dirty="0" smtClean="0"/>
              <a:t>80</a:t>
            </a:r>
            <a:r>
              <a:rPr lang="zh-CN" altLang="en-US" sz="1200" dirty="0" smtClean="0"/>
              <a:t>年代初 </a:t>
            </a:r>
            <a:r>
              <a:rPr lang="en-US" altLang="zh-CN" sz="1200" dirty="0" smtClean="0"/>
              <a:t>1983 </a:t>
            </a:r>
            <a:r>
              <a:rPr lang="zh-CN" altLang="en-US" sz="1200" dirty="0" smtClean="0"/>
              <a:t>年 </a:t>
            </a:r>
            <a:r>
              <a:rPr lang="en-US" altLang="zh-CN" sz="1200" dirty="0" smtClean="0"/>
              <a:t>TCP/IP </a:t>
            </a:r>
            <a:r>
              <a:rPr lang="zh-CN" altLang="en-US" sz="1200" dirty="0" smtClean="0"/>
              <a:t>协议成为</a:t>
            </a:r>
            <a:r>
              <a:rPr lang="zh-CN" altLang="en-US" sz="1200" dirty="0" smtClean="0">
                <a:solidFill>
                  <a:schemeClr val="hlink"/>
                </a:solidFill>
              </a:rPr>
              <a:t>标准协议</a:t>
            </a:r>
            <a:endParaRPr lang="en-US" altLang="zh-CN" sz="1200" dirty="0" smtClean="0">
              <a:solidFill>
                <a:schemeClr val="hlink"/>
              </a:solidFill>
            </a:endParaRPr>
          </a:p>
          <a:p>
            <a:pPr eaLnBrk="1" hangingPunct="1">
              <a:spcBef>
                <a:spcPct val="15000"/>
              </a:spcBef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1986 </a:t>
            </a:r>
            <a:r>
              <a:rPr lang="zh-CN" altLang="en-US" sz="1200" dirty="0" smtClean="0"/>
              <a:t>年，</a:t>
            </a:r>
            <a:r>
              <a:rPr lang="en-US" altLang="zh-CN" sz="1200" dirty="0" smtClean="0"/>
              <a:t>NSF </a:t>
            </a:r>
            <a:r>
              <a:rPr lang="zh-CN" altLang="en-US" sz="1200" dirty="0" smtClean="0"/>
              <a:t>建立了国家科学基金网。 </a:t>
            </a:r>
            <a:r>
              <a:rPr lang="en-US" altLang="zh-CN" sz="1200" dirty="0" smtClean="0"/>
              <a:t>NSFNET</a:t>
            </a:r>
            <a:r>
              <a:rPr lang="zh-CN" altLang="en-US" sz="1200" dirty="0" smtClean="0"/>
              <a:t>；</a:t>
            </a:r>
            <a:r>
              <a:rPr lang="en-US" altLang="zh-CN" sz="1200" dirty="0" smtClean="0"/>
              <a:t>1991</a:t>
            </a:r>
            <a:r>
              <a:rPr lang="en-US" altLang="zh-CN" sz="1050" dirty="0" smtClean="0"/>
              <a:t> </a:t>
            </a:r>
            <a:r>
              <a:rPr lang="zh-CN" altLang="en-US" sz="1200" dirty="0" smtClean="0"/>
              <a:t>年，美国政府决定将因特网的主干网转交给私人公司来经营，并开始对接入因特网的单位收费</a:t>
            </a:r>
            <a:endParaRPr lang="en-US" altLang="zh-CN" sz="1200" dirty="0" smtClean="0"/>
          </a:p>
          <a:p>
            <a:pPr eaLnBrk="1" hangingPunct="1">
              <a:spcBef>
                <a:spcPct val="15000"/>
              </a:spcBef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、从</a:t>
            </a:r>
            <a:r>
              <a:rPr lang="en-US" altLang="zh-CN" sz="1200" dirty="0" smtClean="0"/>
              <a:t>1993</a:t>
            </a:r>
            <a:r>
              <a:rPr lang="zh-CN" altLang="en-US" sz="1200" dirty="0" smtClean="0"/>
              <a:t>年开始，由美国政府资助的 </a:t>
            </a:r>
            <a:r>
              <a:rPr lang="en-US" altLang="zh-CN" sz="1200" dirty="0" smtClean="0"/>
              <a:t>NSFNET</a:t>
            </a:r>
            <a:r>
              <a:rPr lang="zh-CN" altLang="en-US" sz="1200" dirty="0" smtClean="0"/>
              <a:t>逐渐被若干个商用的 </a:t>
            </a:r>
            <a:r>
              <a:rPr lang="en-US" altLang="zh-CN" sz="1200" dirty="0" smtClean="0"/>
              <a:t>ISP </a:t>
            </a:r>
            <a:r>
              <a:rPr lang="zh-CN" altLang="en-US" sz="1200" dirty="0" smtClean="0"/>
              <a:t>网络所代替；</a:t>
            </a:r>
            <a:r>
              <a:rPr lang="en-US" altLang="zh-CN" sz="1200" dirty="0" smtClean="0"/>
              <a:t>1994 </a:t>
            </a:r>
            <a:r>
              <a:rPr lang="zh-CN" altLang="en-US" sz="1200" dirty="0" smtClean="0"/>
              <a:t>年开始创建了 </a:t>
            </a:r>
            <a:r>
              <a:rPr lang="en-US" altLang="zh-CN" sz="1200" dirty="0" smtClean="0"/>
              <a:t>4 </a:t>
            </a:r>
            <a:r>
              <a:rPr lang="zh-CN" altLang="en-US" sz="1200" dirty="0" smtClean="0"/>
              <a:t>个网络接入点 </a:t>
            </a:r>
            <a:r>
              <a:rPr lang="en-US" altLang="zh-CN" sz="1200" dirty="0" smtClean="0"/>
              <a:t>NAP (Network Access Point)</a:t>
            </a:r>
            <a:r>
              <a:rPr lang="zh-CN" altLang="en-US" sz="1200" dirty="0" smtClean="0"/>
              <a:t>，分别由 </a:t>
            </a:r>
            <a:r>
              <a:rPr lang="en-US" altLang="zh-CN" sz="1200" dirty="0" smtClean="0"/>
              <a:t>4 </a:t>
            </a:r>
            <a:r>
              <a:rPr lang="zh-CN" altLang="en-US" sz="1200" dirty="0" smtClean="0"/>
              <a:t>个电信公司经营；从 </a:t>
            </a:r>
            <a:r>
              <a:rPr lang="en-US" altLang="zh-CN" sz="1200" dirty="0" smtClean="0"/>
              <a:t>1994 </a:t>
            </a:r>
            <a:r>
              <a:rPr lang="zh-CN" altLang="en-US" sz="1200" dirty="0" smtClean="0"/>
              <a:t>年到现在，因特网逐渐演变成多级结构网络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49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A3EAD45-6031-4156-A576-C68C55BA6A51}" type="slidenum">
              <a:rPr lang="zh-CN" altLang="en-US" smtClean="0">
                <a:latin typeface="Tahoma" pitchFamily="34" charset="0"/>
              </a:rPr>
              <a:pPr eaLnBrk="1" hangingPunct="1"/>
              <a:t>46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98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AF7BC46-2747-433A-9FBF-852747339E82}" type="slidenum">
              <a:rPr lang="zh-CN" altLang="en-US" smtClean="0">
                <a:latin typeface="Tahoma" pitchFamily="34" charset="0"/>
              </a:rPr>
              <a:pPr eaLnBrk="1" hangingPunct="1"/>
              <a:t>47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233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60EEE31-463B-4F73-BD3A-14870FBF1286}" type="slidenum">
              <a:rPr lang="zh-CN" altLang="en-US" smtClean="0">
                <a:latin typeface="Tahoma" pitchFamily="34" charset="0"/>
              </a:rPr>
              <a:pPr eaLnBrk="1" hangingPunct="1"/>
              <a:t>48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461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6FA17DE-1A34-4A89-8E97-32A0B64B6F76}" type="slidenum">
              <a:rPr lang="zh-CN" altLang="en-US" smtClean="0">
                <a:latin typeface="Tahoma" pitchFamily="34" charset="0"/>
              </a:rPr>
              <a:pPr eaLnBrk="1" hangingPunct="1"/>
              <a:t>49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961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500E946-C783-4D54-9599-5D58536DAD54}" type="slidenum">
              <a:rPr lang="zh-CN" altLang="en-US" smtClean="0">
                <a:latin typeface="Tahoma" pitchFamily="34" charset="0"/>
              </a:rPr>
              <a:pPr eaLnBrk="1" hangingPunct="1"/>
              <a:t>50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25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0A18454-B5DC-4477-9042-AC9E8794BDF0}" type="slidenum">
              <a:rPr lang="zh-CN" altLang="en-US" smtClean="0">
                <a:latin typeface="Tahoma" pitchFamily="34" charset="0"/>
              </a:rPr>
              <a:pPr eaLnBrk="1" hangingPunct="1"/>
              <a:t>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网络可以被抽象成两种基本构件：结点和链路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传输技术：广播和点对点；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城域网</a:t>
            </a:r>
            <a:r>
              <a:rPr lang="en-US" altLang="zh-CN" dirty="0" smtClean="0">
                <a:ea typeface="宋体" pitchFamily="2" charset="-122"/>
              </a:rPr>
              <a:t>MAN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历史：先有</a:t>
            </a:r>
            <a:r>
              <a:rPr lang="en-US" altLang="zh-CN" dirty="0" smtClean="0">
                <a:ea typeface="宋体" pitchFamily="2" charset="-122"/>
              </a:rPr>
              <a:t>WAN</a:t>
            </a:r>
            <a:r>
              <a:rPr lang="zh-CN" altLang="en-US" dirty="0" smtClean="0">
                <a:ea typeface="宋体" pitchFamily="2" charset="-122"/>
              </a:rPr>
              <a:t>，发展出来</a:t>
            </a:r>
            <a:r>
              <a:rPr lang="en-US" altLang="zh-CN" dirty="0" smtClean="0">
                <a:ea typeface="宋体" pitchFamily="2" charset="-122"/>
              </a:rPr>
              <a:t>LAN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141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8D97C79-F13C-4E04-ACD9-C76DE4D23B38}" type="slidenum">
              <a:rPr lang="zh-CN" altLang="en-US" smtClean="0">
                <a:latin typeface="Tahoma" pitchFamily="34" charset="0"/>
              </a:rPr>
              <a:pPr eaLnBrk="1" hangingPunct="1"/>
              <a:t>51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571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8415D72-9869-4CAE-A03F-8F73342C892D}" type="slidenum">
              <a:rPr lang="zh-CN" altLang="en-US" smtClean="0">
                <a:latin typeface="Tahoma" pitchFamily="34" charset="0"/>
              </a:rPr>
              <a:pPr eaLnBrk="1" hangingPunct="1"/>
              <a:t>52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3067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177F0B9-F258-4707-91E4-F89716E7739E}" type="slidenum">
              <a:rPr lang="zh-CN" altLang="en-US" smtClean="0">
                <a:latin typeface="Tahoma" pitchFamily="34" charset="0"/>
              </a:rPr>
              <a:pPr eaLnBrk="1" hangingPunct="1"/>
              <a:t>53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449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A7F819F-85E4-4659-A06D-24BC4A209BA6}" type="slidenum">
              <a:rPr lang="zh-CN" altLang="en-US" smtClean="0">
                <a:latin typeface="Tahoma" pitchFamily="34" charset="0"/>
              </a:rPr>
              <a:pPr eaLnBrk="1" hangingPunct="1"/>
              <a:t>54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093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EE81B28-CADE-4388-9863-7DF4A1093C59}" type="slidenum">
              <a:rPr lang="zh-CN" altLang="en-US" smtClean="0">
                <a:latin typeface="Tahoma" pitchFamily="34" charset="0"/>
              </a:rPr>
              <a:pPr eaLnBrk="1" hangingPunct="1"/>
              <a:t>55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保证一定的网络相应时间、吞吐量和可靠性的条件下，选择适当的线路、线路容量与连接方式，使得整个网络结构合理且成本低廉。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8137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8B9786C-BE26-4111-BC9A-DA4CE5ACBBBB}" type="slidenum">
              <a:rPr lang="zh-CN" altLang="en-US" smtClean="0">
                <a:latin typeface="Tahoma" pitchFamily="34" charset="0"/>
              </a:rPr>
              <a:pPr eaLnBrk="1" hangingPunct="1"/>
              <a:t>56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拓扑设计是第一步，也是实现各种网络协议的基础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由图论演变而来，研究点线面之间的线路抽象。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广播信道、点对点信道：树、环</a:t>
            </a:r>
          </a:p>
        </p:txBody>
      </p:sp>
    </p:spTree>
    <p:extLst>
      <p:ext uri="{BB962C8B-B14F-4D97-AF65-F5344CB8AC3E}">
        <p14:creationId xmlns:p14="http://schemas.microsoft.com/office/powerpoint/2010/main" val="2698178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C2028F8-1ADA-4899-BF0D-3DB8B4963305}" type="slidenum">
              <a:rPr lang="zh-CN" altLang="en-US" smtClean="0">
                <a:latin typeface="Tahoma" pitchFamily="34" charset="0"/>
              </a:rPr>
              <a:pPr eaLnBrk="1" hangingPunct="1"/>
              <a:t>57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931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621D6F2-100A-4834-87CD-804B6EC5EDB3}" type="slidenum">
              <a:rPr lang="zh-CN" altLang="en-US" smtClean="0">
                <a:latin typeface="Tahoma" pitchFamily="34" charset="0"/>
              </a:rPr>
              <a:pPr eaLnBrk="1" hangingPunct="1"/>
              <a:t>58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介质访问控制方法：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哪个结点发送数据、会不会冲突、冲突后怎么办？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结构简单、实现容易、易于扩展、可靠性好</a:t>
            </a:r>
          </a:p>
        </p:txBody>
      </p:sp>
    </p:spTree>
    <p:extLst>
      <p:ext uri="{BB962C8B-B14F-4D97-AF65-F5344CB8AC3E}">
        <p14:creationId xmlns:p14="http://schemas.microsoft.com/office/powerpoint/2010/main" val="11398943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B5D17E6-2475-4681-940D-D94DE7433708}" type="slidenum">
              <a:rPr lang="zh-CN" altLang="en-US" smtClean="0">
                <a:latin typeface="Tahoma" pitchFamily="34" charset="0"/>
              </a:rPr>
              <a:pPr eaLnBrk="1" hangingPunct="1"/>
              <a:t>59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64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结点通过网卡点点连接，构成闭合的环、数据沿着一个方向</a:t>
            </a:r>
          </a:p>
        </p:txBody>
      </p:sp>
    </p:spTree>
    <p:extLst>
      <p:ext uri="{BB962C8B-B14F-4D97-AF65-F5344CB8AC3E}">
        <p14:creationId xmlns:p14="http://schemas.microsoft.com/office/powerpoint/2010/main" val="1381438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FFA83F8-E51D-4F43-8959-806C52674EDB}" type="slidenum">
              <a:rPr lang="zh-CN" altLang="en-US" smtClean="0">
                <a:latin typeface="Tahoma" pitchFamily="34" charset="0"/>
              </a:rPr>
              <a:pPr eaLnBrk="1" hangingPunct="1"/>
              <a:t>60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1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B07E62B-7D83-4203-AE28-9EC05ECF4F99}" type="slidenum">
              <a:rPr lang="zh-CN" altLang="en-US" smtClean="0">
                <a:latin typeface="Tahoma" pitchFamily="34" charset="0"/>
              </a:rPr>
              <a:pPr eaLnBrk="1" hangingPunct="1"/>
              <a:t>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LAN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10G</a:t>
            </a:r>
            <a:r>
              <a:rPr lang="zh-CN" altLang="en-US" dirty="0" smtClean="0">
                <a:ea typeface="宋体" pitchFamily="2" charset="-122"/>
              </a:rPr>
              <a:t>，几公里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WAN</a:t>
            </a:r>
            <a:r>
              <a:rPr lang="zh-CN" altLang="en-US" dirty="0" smtClean="0">
                <a:ea typeface="宋体" pitchFamily="2" charset="-122"/>
              </a:rPr>
              <a:t>：几十公里到几千公里，分组交换</a:t>
            </a:r>
          </a:p>
        </p:txBody>
      </p:sp>
    </p:spTree>
    <p:extLst>
      <p:ext uri="{BB962C8B-B14F-4D97-AF65-F5344CB8AC3E}">
        <p14:creationId xmlns:p14="http://schemas.microsoft.com/office/powerpoint/2010/main" val="11473903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54EDBF3-9357-4373-B453-813C8E172FE0}" type="slidenum">
              <a:rPr lang="zh-CN" altLang="en-US" smtClean="0">
                <a:latin typeface="Tahoma" pitchFamily="34" charset="0"/>
              </a:rPr>
              <a:pPr eaLnBrk="1" hangingPunct="1"/>
              <a:t>61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易于实现便于管理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中心故障瘫痪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逻辑总线物理星型的情况</a:t>
            </a:r>
          </a:p>
        </p:txBody>
      </p:sp>
    </p:spTree>
    <p:extLst>
      <p:ext uri="{BB962C8B-B14F-4D97-AF65-F5344CB8AC3E}">
        <p14:creationId xmlns:p14="http://schemas.microsoft.com/office/powerpoint/2010/main" val="3506959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CE7044C-468B-43B1-ABE5-314DBE2740BF}" type="slidenum">
              <a:rPr lang="zh-CN" altLang="en-US" smtClean="0">
                <a:latin typeface="Tahoma" pitchFamily="34" charset="0"/>
              </a:rPr>
              <a:pPr eaLnBrk="1" hangingPunct="1"/>
              <a:t>62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数据交换在上下点之间，同层结点一般不交换数据。适用于数据汇集</a:t>
            </a:r>
          </a:p>
        </p:txBody>
      </p:sp>
    </p:spTree>
    <p:extLst>
      <p:ext uri="{BB962C8B-B14F-4D97-AF65-F5344CB8AC3E}">
        <p14:creationId xmlns:p14="http://schemas.microsoft.com/office/powerpoint/2010/main" val="18138146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9CE5B43-32EA-4411-A593-43E6F0550FEE}" type="slidenum">
              <a:rPr lang="zh-CN" altLang="en-US" smtClean="0">
                <a:latin typeface="Tahoma" pitchFamily="34" charset="0"/>
              </a:rPr>
              <a:pPr eaLnBrk="1" hangingPunct="1"/>
              <a:t>63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广域网的实际结构。伴有路由选择算法与流量控制方法</a:t>
            </a:r>
          </a:p>
        </p:txBody>
      </p:sp>
    </p:spTree>
    <p:extLst>
      <p:ext uri="{BB962C8B-B14F-4D97-AF65-F5344CB8AC3E}">
        <p14:creationId xmlns:p14="http://schemas.microsoft.com/office/powerpoint/2010/main" val="17296512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DF76308-3E63-4D7F-B64E-944BCA6AEBE3}" type="slidenum">
              <a:rPr lang="zh-CN" altLang="en-US" smtClean="0">
                <a:latin typeface="Tahoma" pitchFamily="34" charset="0"/>
              </a:rPr>
              <a:pPr eaLnBrk="1" hangingPunct="1"/>
              <a:t>64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itchFamily="2" charset="-122"/>
              </a:rPr>
              <a:t>Adhoc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029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D2A7764-CC8F-4BF7-A14B-7A549E04988B}" type="slidenum">
              <a:rPr lang="zh-CN" altLang="en-US" smtClean="0">
                <a:latin typeface="Tahoma" pitchFamily="34" charset="0"/>
              </a:rPr>
              <a:pPr eaLnBrk="1" hangingPunct="1"/>
              <a:t>65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602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CCD7F97-3E45-45D5-B492-4D611E55A8F5}" type="slidenum">
              <a:rPr lang="zh-CN" altLang="en-US" smtClean="0">
                <a:latin typeface="Tahoma" pitchFamily="34" charset="0"/>
              </a:rPr>
              <a:pPr eaLnBrk="1" hangingPunct="1"/>
              <a:t>66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199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731D054-CD75-4AA5-9FA1-39FA58F7205D}" type="slidenum">
              <a:rPr lang="zh-CN" altLang="en-US" smtClean="0">
                <a:latin typeface="Tahoma" pitchFamily="34" charset="0"/>
              </a:rPr>
              <a:pPr eaLnBrk="1" hangingPunct="1"/>
              <a:t>67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9207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29B6C4C-E680-4D76-9B1B-367FE83E658B}" type="slidenum">
              <a:rPr lang="zh-CN" altLang="en-US" smtClean="0">
                <a:latin typeface="Tahoma" pitchFamily="34" charset="0"/>
              </a:rPr>
              <a:pPr eaLnBrk="1" hangingPunct="1"/>
              <a:t>68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7967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24C7899-49C3-4303-98BF-8A7B56F57A7E}" type="slidenum">
              <a:rPr lang="zh-CN" altLang="en-US" smtClean="0">
                <a:latin typeface="Tahoma" pitchFamily="34" charset="0"/>
              </a:rPr>
              <a:pPr eaLnBrk="1" hangingPunct="1"/>
              <a:t>69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8332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B7D4C07-D7BB-405F-AE78-9A5C4C04A432}" type="slidenum">
              <a:rPr lang="zh-CN" altLang="en-US" smtClean="0">
                <a:latin typeface="Tahoma" pitchFamily="34" charset="0"/>
              </a:rPr>
              <a:pPr eaLnBrk="1" hangingPunct="1"/>
              <a:t>70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78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6B2B1F7-913A-4651-B349-A9CB42428B5A}" type="slidenum">
              <a:rPr lang="zh-CN" altLang="en-US" smtClean="0">
                <a:latin typeface="Tahoma" pitchFamily="34" charset="0"/>
              </a:rPr>
              <a:pPr eaLnBrk="1" hangingPunct="1"/>
              <a:t>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6955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2942A5F-C391-4961-9F0F-FC13D1E61C50}" type="slidenum">
              <a:rPr lang="zh-CN" altLang="en-US" smtClean="0">
                <a:latin typeface="Tahoma" pitchFamily="34" charset="0"/>
              </a:rPr>
              <a:pPr eaLnBrk="1" hangingPunct="1"/>
              <a:t>71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020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E02A603-A284-40C2-904C-3415C69C38BD}" type="slidenum">
              <a:rPr lang="zh-CN" altLang="en-US" smtClean="0">
                <a:latin typeface="Tahoma" pitchFamily="34" charset="0"/>
              </a:rPr>
              <a:pPr eaLnBrk="1" hangingPunct="1"/>
              <a:t>72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288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E1C7648-E862-43C4-8DB0-247E0970E645}" type="slidenum">
              <a:rPr lang="zh-CN" altLang="en-US" smtClean="0">
                <a:latin typeface="Tahoma" pitchFamily="34" charset="0"/>
              </a:rPr>
              <a:pPr eaLnBrk="1" hangingPunct="1"/>
              <a:t>73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集线器是一种简单的设备，不具备解码网络主机之间所发送消息的电子元器件。它无法确定哪台主机应获取特定的消息。一个集线器只从一个端口接受电子信号，然后在所有其它端口重新生成（或重复）同一消息并发出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以太网集线器的所有端口都连接到同一通道上发送和接收消息。由于所有主机都必须共享该通道可用的带宽，因此集线器被称为带宽共享设备。</a:t>
            </a:r>
          </a:p>
        </p:txBody>
      </p:sp>
    </p:spTree>
    <p:extLst>
      <p:ext uri="{BB962C8B-B14F-4D97-AF65-F5344CB8AC3E}">
        <p14:creationId xmlns:p14="http://schemas.microsoft.com/office/powerpoint/2010/main" val="1303950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6A87B5C-3D62-4666-90C1-9D8E9BB4087E}" type="slidenum">
              <a:rPr lang="zh-CN" altLang="en-US" smtClean="0">
                <a:latin typeface="Tahoma" pitchFamily="34" charset="0"/>
              </a:rPr>
              <a:pPr eaLnBrk="1" hangingPunct="1"/>
              <a:t>74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冲突会造成消息损坏，无法为主机所理解。集线器不会对消息进行解码，因此无法检测到消息是否已损坏，于是它在所有端口重复该消息并发出。主机可以接收因冲突而损坏的消息的网络区域称为冲突域。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当主机收到损坏的消息时，就会检测到发生了冲突。每台发送主机都会等待较短时间，然后再次尝试发送或重新传输该消息。当连接到集线器的主机数量增加时，冲突的概率也会增大。冲突越多，重新传输的次数也越多。过多的重新传输会阻塞网络，降低网络通信速度。因此，必须限制冲突域的大小。</a:t>
            </a:r>
          </a:p>
        </p:txBody>
      </p:sp>
    </p:spTree>
    <p:extLst>
      <p:ext uri="{BB962C8B-B14F-4D97-AF65-F5344CB8AC3E}">
        <p14:creationId xmlns:p14="http://schemas.microsoft.com/office/powerpoint/2010/main" val="84283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F95CBA-E2CB-4761-A2C4-64944347FBB8}" type="slidenum">
              <a:rPr lang="zh-CN" altLang="en-US" smtClean="0">
                <a:latin typeface="Tahoma" pitchFamily="34" charset="0"/>
              </a:rPr>
              <a:pPr eaLnBrk="1" hangingPunct="1"/>
              <a:t>75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3159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2F97AB2-9C9C-44F5-B894-CCDF3D9B881A}" type="slidenum">
              <a:rPr lang="zh-CN" altLang="en-US" smtClean="0">
                <a:latin typeface="Tahoma" pitchFamily="34" charset="0"/>
              </a:rPr>
              <a:pPr eaLnBrk="1" hangingPunct="1"/>
              <a:t>76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3241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D17017E-CC1A-4A92-996A-C98DF0EB794F}" type="slidenum">
              <a:rPr lang="zh-CN" altLang="en-US" smtClean="0">
                <a:latin typeface="Tahoma" pitchFamily="34" charset="0"/>
              </a:rPr>
              <a:pPr eaLnBrk="1" hangingPunct="1"/>
              <a:t>77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当一台主机发送消息到交换机上的另一台主机时，交换机将接受并解码帧，以读取消息的物理 </a:t>
            </a:r>
            <a:r>
              <a:rPr lang="en-US" altLang="zh-CN" smtClean="0">
                <a:ea typeface="宋体" pitchFamily="2" charset="-122"/>
              </a:rPr>
              <a:t>(MAC) </a:t>
            </a:r>
            <a:r>
              <a:rPr lang="zh-CN" altLang="en-US" smtClean="0">
                <a:ea typeface="宋体" pitchFamily="2" charset="-122"/>
              </a:rPr>
              <a:t>地址部分。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交换机上含有一个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地址表，其中列出了包含所有活动端口以及与交换机相连主机的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地址。当消息在主机之间发送时，交换机将检查该表中是否存在目的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地址。如果存在，交换机就会在源端口与目的端口之间创建一个临时连接，称为电路。这一新电路为两台主机的通信提供一个专用通道。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如果目的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地址不在表中，交换机就没有创建电路所需的信息。当交换机无法确定目的主机的位置时，就会采用“泛洪”处理方式将消息转发到所有连接的主机。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新主机的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地址如何进入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地址表？交换机检查主机之间发送的每个帧的源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地址，然后创建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地址表。当新主机发送消息或响应“泛洪”式消息时，交换机就会立即获取其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地址及其连接的端口。交换机每次读取新的源 </a:t>
            </a:r>
            <a:r>
              <a:rPr lang="en-US" altLang="zh-CN" smtClean="0">
                <a:ea typeface="宋体" pitchFamily="2" charset="-122"/>
              </a:rPr>
              <a:t>MAC </a:t>
            </a:r>
            <a:r>
              <a:rPr lang="zh-CN" altLang="en-US" smtClean="0">
                <a:ea typeface="宋体" pitchFamily="2" charset="-122"/>
              </a:rPr>
              <a:t>地址时，地址表都会自动更新。</a:t>
            </a:r>
          </a:p>
        </p:txBody>
      </p:sp>
    </p:spTree>
    <p:extLst>
      <p:ext uri="{BB962C8B-B14F-4D97-AF65-F5344CB8AC3E}">
        <p14:creationId xmlns:p14="http://schemas.microsoft.com/office/powerpoint/2010/main" val="341123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FEDF2D7-D4B9-47EC-BBF3-86CFC29800DF}" type="slidenum">
              <a:rPr lang="zh-CN" altLang="en-US" smtClean="0">
                <a:latin typeface="Tahoma" pitchFamily="34" charset="0"/>
              </a:rPr>
              <a:pPr eaLnBrk="1" hangingPunct="1"/>
              <a:t>78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广播消息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2796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2ED0BE4-53B5-4392-A7A5-EDACED85E64F}" type="slidenum">
              <a:rPr lang="zh-CN" altLang="en-US" smtClean="0">
                <a:latin typeface="Tahoma" pitchFamily="34" charset="0"/>
              </a:rPr>
              <a:pPr eaLnBrk="1" hangingPunct="1"/>
              <a:t>79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7530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CB5F0B2-6BF7-4053-A194-A7085C547D71}" type="slidenum">
              <a:rPr lang="zh-CN" altLang="en-US" smtClean="0">
                <a:latin typeface="Tahoma" pitchFamily="34" charset="0"/>
              </a:rPr>
              <a:pPr eaLnBrk="1" hangingPunct="1"/>
              <a:t>80</a:t>
            </a:fld>
            <a:endParaRPr lang="en-US" altLang="zh-CN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6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7352271-78EC-42E9-AB4F-819F2621903D}" type="slidenum">
              <a:rPr lang="zh-CN" altLang="en-US" smtClean="0">
                <a:latin typeface="Tahoma" pitchFamily="34" charset="0"/>
              </a:rPr>
              <a:pPr eaLnBrk="1" hangingPunct="1"/>
              <a:t>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CSU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Channel Service Unit</a:t>
            </a:r>
            <a:r>
              <a:rPr lang="zh-CN" altLang="en-US" smtClean="0">
                <a:ea typeface="宋体" pitchFamily="2" charset="-122"/>
              </a:rPr>
              <a:t>，通道服务单元。把终端用户和本地数字电话环路相连的数字接口设备。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DSU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Data Service Unit</a:t>
            </a:r>
            <a:r>
              <a:rPr lang="zh-CN" altLang="en-US" smtClean="0">
                <a:ea typeface="宋体" pitchFamily="2" charset="-122"/>
              </a:rPr>
              <a:t>，数据服务单元。指的是用于数字传输中的一种设备，它能够把</a:t>
            </a:r>
            <a:r>
              <a:rPr lang="en-US" altLang="zh-CN" smtClean="0">
                <a:ea typeface="宋体" pitchFamily="2" charset="-122"/>
              </a:rPr>
              <a:t>DTE</a:t>
            </a:r>
            <a:r>
              <a:rPr lang="zh-CN" altLang="en-US" smtClean="0">
                <a:ea typeface="宋体" pitchFamily="2" charset="-122"/>
              </a:rPr>
              <a:t>设备上的物理层接口适配到</a:t>
            </a:r>
            <a:r>
              <a:rPr lang="en-US" altLang="zh-CN" smtClean="0">
                <a:ea typeface="宋体" pitchFamily="2" charset="-122"/>
              </a:rPr>
              <a:t>T1</a:t>
            </a:r>
            <a:r>
              <a:rPr lang="zh-CN" altLang="en-US" smtClean="0">
                <a:ea typeface="宋体" pitchFamily="2" charset="-122"/>
              </a:rPr>
              <a:t>或者</a:t>
            </a:r>
            <a:r>
              <a:rPr lang="en-US" altLang="zh-CN" smtClean="0">
                <a:ea typeface="宋体" pitchFamily="2" charset="-122"/>
              </a:rPr>
              <a:t>E1</a:t>
            </a:r>
            <a:r>
              <a:rPr lang="zh-CN" altLang="en-US" smtClean="0">
                <a:ea typeface="宋体" pitchFamily="2" charset="-122"/>
              </a:rPr>
              <a:t>等通信设施上。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信道服务单元／数字服务单元（ </a:t>
            </a:r>
            <a:r>
              <a:rPr lang="en-US" altLang="zh-CN" smtClean="0">
                <a:ea typeface="宋体" pitchFamily="2" charset="-122"/>
              </a:rPr>
              <a:t>CSU/DSU </a:t>
            </a:r>
            <a:r>
              <a:rPr lang="zh-CN" altLang="en-US" smtClean="0">
                <a:ea typeface="宋体" pitchFamily="2" charset="-122"/>
              </a:rPr>
              <a:t>）是 </a:t>
            </a:r>
            <a:r>
              <a:rPr lang="en-US" altLang="zh-CN" smtClean="0">
                <a:ea typeface="宋体" pitchFamily="2" charset="-122"/>
              </a:rPr>
              <a:t>T1/E1 </a:t>
            </a:r>
            <a:r>
              <a:rPr lang="zh-CN" altLang="en-US" smtClean="0">
                <a:ea typeface="宋体" pitchFamily="2" charset="-122"/>
              </a:rPr>
              <a:t>服务的接口，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终端适配器／网络终结器（ </a:t>
            </a:r>
            <a:r>
              <a:rPr lang="en-US" altLang="zh-CN" smtClean="0">
                <a:ea typeface="宋体" pitchFamily="2" charset="-122"/>
              </a:rPr>
              <a:t>TA/NT1 </a:t>
            </a:r>
            <a:r>
              <a:rPr lang="zh-CN" altLang="en-US" smtClean="0">
                <a:ea typeface="宋体" pitchFamily="2" charset="-122"/>
              </a:rPr>
              <a:t>）是综合业务数字网（ </a:t>
            </a:r>
            <a:r>
              <a:rPr lang="en-US" altLang="zh-CN" smtClean="0">
                <a:ea typeface="宋体" pitchFamily="2" charset="-122"/>
              </a:rPr>
              <a:t>ISDN </a:t>
            </a:r>
            <a:r>
              <a:rPr lang="zh-CN" altLang="en-US" smtClean="0">
                <a:ea typeface="宋体" pitchFamily="2" charset="-122"/>
              </a:rPr>
              <a:t>）的接口</a:t>
            </a:r>
          </a:p>
        </p:txBody>
      </p:sp>
    </p:spTree>
    <p:extLst>
      <p:ext uri="{BB962C8B-B14F-4D97-AF65-F5344CB8AC3E}">
        <p14:creationId xmlns:p14="http://schemas.microsoft.com/office/powerpoint/2010/main" val="920941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8C2219D-51C2-4146-8DD4-6CD88D004164}" type="slidenum">
              <a:rPr lang="zh-CN" altLang="en-US" smtClean="0">
                <a:latin typeface="Tahoma" pitchFamily="34" charset="0"/>
              </a:rPr>
              <a:pPr eaLnBrk="1" hangingPunct="1"/>
              <a:t>10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ISDN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Integrated Services Digital Network</a:t>
            </a:r>
            <a:r>
              <a:rPr lang="zh-CN" altLang="en-US" dirty="0" smtClean="0">
                <a:ea typeface="宋体" pitchFamily="2" charset="-122"/>
              </a:rPr>
              <a:t>，综合业务数字网，以电话综合数字网为基础发展成的通信网，能提供端到端的数字连接，用来承载包括话音和非话音在内的多种电信业务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DSL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Digital Subscriber Line</a:t>
            </a:r>
            <a:r>
              <a:rPr lang="zh-CN" altLang="en-US" dirty="0" smtClean="0">
                <a:ea typeface="宋体" pitchFamily="2" charset="-122"/>
              </a:rPr>
              <a:t>，数字用户线路，以铜电话线为传输介质的点对点传输技术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ATM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Asynchronous Transfer Mode</a:t>
            </a:r>
            <a:r>
              <a:rPr lang="zh-CN" altLang="en-US" dirty="0" smtClean="0">
                <a:ea typeface="宋体" pitchFamily="2" charset="-122"/>
              </a:rPr>
              <a:t>，异步传输模式具有分组交换和电路交换的优点，对应于</a:t>
            </a:r>
            <a:r>
              <a:rPr lang="en-US" altLang="zh-CN" dirty="0" smtClean="0">
                <a:ea typeface="宋体" pitchFamily="2" charset="-122"/>
              </a:rPr>
              <a:t>OSI</a:t>
            </a:r>
            <a:r>
              <a:rPr lang="zh-CN" altLang="en-US" dirty="0" smtClean="0">
                <a:ea typeface="宋体" pitchFamily="2" charset="-122"/>
              </a:rPr>
              <a:t>协议参考模型的第</a:t>
            </a:r>
            <a:r>
              <a:rPr lang="en-US" altLang="zh-CN" dirty="0" smtClean="0">
                <a:ea typeface="宋体" pitchFamily="2" charset="-122"/>
              </a:rPr>
              <a:t>2</a:t>
            </a:r>
            <a:r>
              <a:rPr lang="zh-CN" altLang="en-US" dirty="0" smtClean="0">
                <a:ea typeface="宋体" pitchFamily="2" charset="-122"/>
              </a:rPr>
              <a:t>层。</a:t>
            </a:r>
            <a:r>
              <a:rPr lang="en-US" altLang="zh-CN" dirty="0" smtClean="0">
                <a:ea typeface="宋体" pitchFamily="2" charset="-122"/>
              </a:rPr>
              <a:t>ATM</a:t>
            </a:r>
            <a:r>
              <a:rPr lang="zh-CN" altLang="en-US" dirty="0" smtClean="0">
                <a:ea typeface="宋体" pitchFamily="2" charset="-122"/>
              </a:rPr>
              <a:t>通过</a:t>
            </a:r>
            <a:r>
              <a:rPr lang="en-US" altLang="zh-CN" dirty="0" smtClean="0">
                <a:ea typeface="宋体" pitchFamily="2" charset="-122"/>
              </a:rPr>
              <a:t>AAL</a:t>
            </a:r>
            <a:r>
              <a:rPr lang="zh-CN" altLang="en-US" dirty="0" smtClean="0">
                <a:ea typeface="宋体" pitchFamily="2" charset="-122"/>
              </a:rPr>
              <a:t>层适配，将不同业务应用接纳进来；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帧中继（ </a:t>
            </a:r>
            <a:r>
              <a:rPr lang="en-US" altLang="zh-CN" dirty="0" smtClean="0">
                <a:ea typeface="宋体" pitchFamily="2" charset="-122"/>
              </a:rPr>
              <a:t>Frame Relay</a:t>
            </a:r>
            <a:r>
              <a:rPr lang="zh-CN" altLang="en-US" dirty="0" smtClean="0">
                <a:ea typeface="宋体" pitchFamily="2" charset="-122"/>
              </a:rPr>
              <a:t>）是一种用于连接计算机系统的面向分组的通信方法。它主要用在公共或专用网上的局域网互联以及广域网连接。大多数公共电信局都提供帧中继服务，把它作为建立高性能的虚拟广域连接的一种途径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T1&amp;E1</a:t>
            </a:r>
            <a:r>
              <a:rPr lang="zh-CN" altLang="en-US" dirty="0" smtClean="0">
                <a:ea typeface="宋体" pitchFamily="2" charset="-122"/>
              </a:rPr>
              <a:t>技术　　 </a:t>
            </a:r>
            <a:br>
              <a:rPr lang="zh-CN" altLang="en-US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TDM</a:t>
            </a:r>
            <a:r>
              <a:rPr lang="zh-CN" altLang="en-US" dirty="0" smtClean="0">
                <a:ea typeface="宋体" pitchFamily="2" charset="-122"/>
              </a:rPr>
              <a:t>技术（ </a:t>
            </a:r>
            <a:r>
              <a:rPr lang="en-US" altLang="zh-CN" dirty="0" smtClean="0">
                <a:ea typeface="宋体" pitchFamily="2" charset="-122"/>
              </a:rPr>
              <a:t>Time Division Multiplexing</a:t>
            </a:r>
            <a:r>
              <a:rPr lang="zh-CN" altLang="en-US" dirty="0" smtClean="0">
                <a:ea typeface="宋体" pitchFamily="2" charset="-122"/>
              </a:rPr>
              <a:t>，时分复用）在数字通信系统中逐渐得到广泛的应用后，目前，在数字通信系统中存在两种时分复用系统，一种是 </a:t>
            </a:r>
            <a:r>
              <a:rPr lang="en-US" altLang="zh-CN" dirty="0" smtClean="0">
                <a:ea typeface="宋体" pitchFamily="2" charset="-122"/>
              </a:rPr>
              <a:t>ITU-T </a:t>
            </a:r>
            <a:r>
              <a:rPr lang="zh-CN" altLang="en-US" dirty="0" smtClean="0">
                <a:ea typeface="宋体" pitchFamily="2" charset="-122"/>
              </a:rPr>
              <a:t>推荐的 </a:t>
            </a:r>
            <a:r>
              <a:rPr lang="en-US" altLang="zh-CN" dirty="0" smtClean="0">
                <a:ea typeface="宋体" pitchFamily="2" charset="-122"/>
              </a:rPr>
              <a:t>E1 </a:t>
            </a:r>
            <a:r>
              <a:rPr lang="zh-CN" altLang="en-US" dirty="0" smtClean="0">
                <a:ea typeface="宋体" pitchFamily="2" charset="-122"/>
              </a:rPr>
              <a:t>系统，一种是由 </a:t>
            </a:r>
            <a:r>
              <a:rPr lang="en-US" altLang="zh-CN" dirty="0" smtClean="0">
                <a:ea typeface="宋体" pitchFamily="2" charset="-122"/>
              </a:rPr>
              <a:t>ANSI </a:t>
            </a:r>
            <a:r>
              <a:rPr lang="zh-CN" altLang="en-US" dirty="0" smtClean="0">
                <a:ea typeface="宋体" pitchFamily="2" charset="-122"/>
              </a:rPr>
              <a:t>的 </a:t>
            </a:r>
            <a:r>
              <a:rPr lang="en-US" altLang="zh-CN" dirty="0" smtClean="0">
                <a:ea typeface="宋体" pitchFamily="2" charset="-122"/>
              </a:rPr>
              <a:t>T1 </a:t>
            </a:r>
            <a:r>
              <a:rPr lang="zh-CN" altLang="en-US" dirty="0" smtClean="0">
                <a:ea typeface="宋体" pitchFamily="2" charset="-122"/>
              </a:rPr>
              <a:t>系统。 </a:t>
            </a:r>
            <a:r>
              <a:rPr lang="en-US" altLang="zh-CN" dirty="0" smtClean="0">
                <a:ea typeface="宋体" pitchFamily="2" charset="-122"/>
              </a:rPr>
              <a:t>1.5M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smtClean="0">
                <a:ea typeface="宋体" pitchFamily="2" charset="-122"/>
              </a:rPr>
              <a:t>44M</a:t>
            </a:r>
            <a:r>
              <a:rPr lang="zh-CN" altLang="en-US" dirty="0" smtClean="0">
                <a:ea typeface="宋体" pitchFamily="2" charset="-122"/>
              </a:rPr>
              <a:t>（</a:t>
            </a:r>
            <a:r>
              <a:rPr lang="en-US" altLang="zh-CN" dirty="0" smtClean="0">
                <a:ea typeface="宋体" pitchFamily="2" charset="-122"/>
              </a:rPr>
              <a:t>T3)</a:t>
            </a:r>
            <a:r>
              <a:rPr lang="zh-CN" altLang="en-US" dirty="0" smtClean="0">
                <a:ea typeface="宋体" pitchFamily="2" charset="-122"/>
              </a:rPr>
              <a:t/>
            </a:r>
            <a:br>
              <a:rPr lang="zh-CN" altLang="en-US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SONET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synchronous optical </a:t>
            </a:r>
            <a:r>
              <a:rPr lang="en-US" altLang="zh-CN" dirty="0" err="1" smtClean="0">
                <a:ea typeface="宋体" pitchFamily="2" charset="-122"/>
              </a:rPr>
              <a:t>network;SONET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，同步光网络，美国的光传送网标准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SDH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smtClean="0">
                <a:ea typeface="宋体" pitchFamily="2" charset="-122"/>
              </a:rPr>
              <a:t>Synchronous Digital Hierarchy</a:t>
            </a:r>
            <a:r>
              <a:rPr lang="zh-CN" altLang="en-US" dirty="0" smtClean="0">
                <a:ea typeface="宋体" pitchFamily="2" charset="-122"/>
              </a:rPr>
              <a:t>，同步数字体系，</a:t>
            </a:r>
            <a:r>
              <a:rPr lang="en-US" altLang="zh-CN" dirty="0" smtClean="0">
                <a:ea typeface="宋体" pitchFamily="2" charset="-122"/>
              </a:rPr>
              <a:t>SONET</a:t>
            </a:r>
            <a:r>
              <a:rPr lang="zh-CN" altLang="en-US" dirty="0" smtClean="0">
                <a:ea typeface="宋体" pitchFamily="2" charset="-122"/>
              </a:rPr>
              <a:t>应用在美国和加拿大，</a:t>
            </a:r>
            <a:r>
              <a:rPr lang="en-US" altLang="zh-CN" dirty="0" smtClean="0">
                <a:ea typeface="宋体" pitchFamily="2" charset="-122"/>
              </a:rPr>
              <a:t>SDH</a:t>
            </a:r>
            <a:r>
              <a:rPr lang="zh-CN" altLang="en-US" dirty="0" smtClean="0">
                <a:ea typeface="宋体" pitchFamily="2" charset="-122"/>
              </a:rPr>
              <a:t>应用在世界其他国家</a:t>
            </a:r>
          </a:p>
        </p:txBody>
      </p:sp>
    </p:spTree>
    <p:extLst>
      <p:ext uri="{BB962C8B-B14F-4D97-AF65-F5344CB8AC3E}">
        <p14:creationId xmlns:p14="http://schemas.microsoft.com/office/powerpoint/2010/main" val="4142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4803343 w 1000"/>
              <a:gd name="T3" fmla="*/ 0 h 1000"/>
              <a:gd name="T4" fmla="*/ 4803343 w 1000"/>
              <a:gd name="T5" fmla="*/ 109538 h 1000"/>
              <a:gd name="T6" fmla="*/ 0 w 1000"/>
              <a:gd name="T7" fmla="*/ 109538 h 1000"/>
              <a:gd name="T8" fmla="*/ 0 w 1000"/>
              <a:gd name="T9" fmla="*/ 0 h 1000"/>
              <a:gd name="T10" fmla="*/ 77724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37C7C-A753-4FC2-A02F-33A1AE369F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99668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4DCFE-786B-453A-A851-5EAA009C8F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04839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D94C-0BBB-49CB-AEB0-2DC94955EA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684267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93E45-10AE-4665-92DF-2426086EBF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362644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/>
          <p:cNvSpPr>
            <a:spLocks noChangeArrowheads="1"/>
          </p:cNvSpPr>
          <p:nvPr userDrawn="1"/>
        </p:nvSpPr>
        <p:spPr bwMode="auto">
          <a:xfrm>
            <a:off x="1714480" y="2786058"/>
            <a:ext cx="7127875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>
              <a:latin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 userDrawn="1"/>
        </p:nvGraphicFramePr>
        <p:xfrm>
          <a:off x="1714500" y="6127750"/>
          <a:ext cx="7429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5" name="位图图像" r:id="rId4" imgW="7430537" imgH="724001" progId="PBrush">
                  <p:embed/>
                </p:oleObj>
              </mc:Choice>
              <mc:Fallback>
                <p:oleObj name="位图图像" r:id="rId4" imgW="7430537" imgH="72400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6127750"/>
                        <a:ext cx="7429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85918" y="1214422"/>
            <a:ext cx="6672282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1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E5C82-AEA3-412D-9D2A-9307380CC7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5736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22096-479D-46D0-BD55-D126B7DB12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313042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5CC3D-7258-4F91-A484-59BFA7F3D5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90292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92831-41A8-43CA-B854-482149DF22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3477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F9998-8841-4926-92FC-F6EDFBB2B2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976002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69201-8E72-491E-8BC4-AB80D4F304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3612263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D97C9-F96F-41DE-90C1-F858A399F2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216895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9D821-CCE7-46FB-8638-6F8AACBC66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841448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4655511 w 1000"/>
              <a:gd name="T3" fmla="*/ 0 h 1000"/>
              <a:gd name="T4" fmla="*/ 4655511 w 1000"/>
              <a:gd name="T5" fmla="*/ 109537 h 1000"/>
              <a:gd name="T6" fmla="*/ 0 w 1000"/>
              <a:gd name="T7" fmla="*/ 109537 h 1000"/>
              <a:gd name="T8" fmla="*/ 0 w 1000"/>
              <a:gd name="T9" fmla="*/ 0 h 1000"/>
              <a:gd name="T10" fmla="*/ 7958138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00FAC523-863A-4B10-B315-965D32BADA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8" r:id="rId13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wmf"/><Relationship Id="rId4" Type="http://schemas.openxmlformats.org/officeDocument/2006/relationships/image" Target="../media/image15.wmf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3.wmf"/><Relationship Id="rId4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4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刘峰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fengliu@nju.edu.cn</a:t>
            </a:r>
          </a:p>
          <a:p>
            <a:r>
              <a:rPr lang="zh-CN" altLang="en-US" dirty="0" smtClean="0"/>
              <a:t>主要参考资料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思科网络技术学院教程</a:t>
            </a:r>
            <a:endParaRPr lang="en-US" altLang="zh-CN" dirty="0" smtClean="0"/>
          </a:p>
          <a:p>
            <a:pPr lvl="2"/>
            <a:r>
              <a:rPr lang="zh-CN" altLang="en-US" b="1" dirty="0"/>
              <a:t>网络简介</a:t>
            </a:r>
            <a:endParaRPr lang="en-US" altLang="zh-CN" b="1" dirty="0" smtClean="0"/>
          </a:p>
          <a:p>
            <a:pPr lvl="2"/>
            <a:r>
              <a:rPr lang="zh-CN" altLang="en-US" b="1" dirty="0" smtClean="0"/>
              <a:t>路由</a:t>
            </a:r>
            <a:r>
              <a:rPr lang="zh-CN" altLang="en-US" b="1" dirty="0"/>
              <a:t>和交换</a:t>
            </a:r>
            <a:r>
              <a:rPr lang="zh-CN" altLang="en-US" b="1" dirty="0" smtClean="0"/>
              <a:t>基础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计算机网络</a:t>
            </a:r>
            <a:endParaRPr lang="en-US" altLang="zh-CN" dirty="0" smtClean="0"/>
          </a:p>
          <a:p>
            <a:pPr lvl="2"/>
            <a:r>
              <a:rPr lang="zh-CN" altLang="en-US" dirty="0"/>
              <a:t>谢希</a:t>
            </a:r>
            <a:r>
              <a:rPr lang="zh-CN" altLang="en-US" dirty="0" smtClean="0"/>
              <a:t>仁 第六版、第七版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10247"/>
            <a:ext cx="2125414" cy="2905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57" y="3315373"/>
            <a:ext cx="2086807" cy="27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8669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773238"/>
            <a:ext cx="7835900" cy="43195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LAN service: Ethernet, the most popular service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WAN services...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Modem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ISDN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DSL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Frame Relay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ATM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T1/E1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T3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STS-1, STS-3, STS-48 (SONET/SDH)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11188" y="836613"/>
            <a:ext cx="806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cs typeface="Times New Roman (Arabic)" charset="-78"/>
              </a:rPr>
              <a:t>LAN Services and WAN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Internet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5040313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internet: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A network whose nodes are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Internet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The largest, open, interconnected computer network in the world.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TCP/IP is the reference model of Internet </a:t>
            </a:r>
            <a:endParaRPr lang="zh-CN" alt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Evolved from ARPANET</a:t>
            </a:r>
          </a:p>
        </p:txBody>
      </p:sp>
      <p:grpSp>
        <p:nvGrpSpPr>
          <p:cNvPr id="10244" name="Group 139"/>
          <p:cNvGrpSpPr>
            <a:grpSpLocks/>
          </p:cNvGrpSpPr>
          <p:nvPr/>
        </p:nvGrpSpPr>
        <p:grpSpPr bwMode="auto">
          <a:xfrm>
            <a:off x="5435600" y="1628775"/>
            <a:ext cx="3240088" cy="2376488"/>
            <a:chOff x="1213" y="1590"/>
            <a:chExt cx="2756" cy="1976"/>
          </a:xfrm>
        </p:grpSpPr>
        <p:grpSp>
          <p:nvGrpSpPr>
            <p:cNvPr id="10263" name="Group 4"/>
            <p:cNvGrpSpPr>
              <a:grpSpLocks/>
            </p:cNvGrpSpPr>
            <p:nvPr/>
          </p:nvGrpSpPr>
          <p:grpSpPr bwMode="auto">
            <a:xfrm>
              <a:off x="1213" y="1590"/>
              <a:ext cx="2756" cy="1976"/>
              <a:chOff x="109" y="1226"/>
              <a:chExt cx="2516" cy="1675"/>
            </a:xfrm>
          </p:grpSpPr>
          <p:grpSp>
            <p:nvGrpSpPr>
              <p:cNvPr id="10369" name="Group 5"/>
              <p:cNvGrpSpPr>
                <a:grpSpLocks/>
              </p:cNvGrpSpPr>
              <p:nvPr/>
            </p:nvGrpSpPr>
            <p:grpSpPr bwMode="auto">
              <a:xfrm>
                <a:off x="109" y="1226"/>
                <a:ext cx="2516" cy="1675"/>
                <a:chOff x="109" y="1226"/>
                <a:chExt cx="2516" cy="1675"/>
              </a:xfrm>
            </p:grpSpPr>
            <p:grpSp>
              <p:nvGrpSpPr>
                <p:cNvPr id="10371" name="Group 6"/>
                <p:cNvGrpSpPr>
                  <a:grpSpLocks/>
                </p:cNvGrpSpPr>
                <p:nvPr/>
              </p:nvGrpSpPr>
              <p:grpSpPr bwMode="auto">
                <a:xfrm>
                  <a:off x="109" y="1226"/>
                  <a:ext cx="2516" cy="1675"/>
                  <a:chOff x="109" y="1226"/>
                  <a:chExt cx="2516" cy="1675"/>
                </a:xfrm>
              </p:grpSpPr>
              <p:sp>
                <p:nvSpPr>
                  <p:cNvPr id="10373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1749" y="1896"/>
                    <a:ext cx="876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4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09" y="1632"/>
                    <a:ext cx="859" cy="831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5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1612" y="1341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6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2055"/>
                    <a:ext cx="875" cy="846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7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400" y="1982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1075" y="1226"/>
                    <a:ext cx="859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9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523" y="1226"/>
                    <a:ext cx="859" cy="79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372" name="Oval 14"/>
                <p:cNvSpPr>
                  <a:spLocks noChangeArrowheads="1"/>
                </p:cNvSpPr>
                <p:nvPr/>
              </p:nvSpPr>
              <p:spPr bwMode="auto">
                <a:xfrm>
                  <a:off x="339" y="1414"/>
                  <a:ext cx="2085" cy="1152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dash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370" name="Freeform 15"/>
              <p:cNvSpPr>
                <a:spLocks/>
              </p:cNvSpPr>
              <p:nvPr/>
            </p:nvSpPr>
            <p:spPr bwMode="auto">
              <a:xfrm>
                <a:off x="348" y="2192"/>
                <a:ext cx="126" cy="224"/>
              </a:xfrm>
              <a:custGeom>
                <a:avLst/>
                <a:gdLst>
                  <a:gd name="T0" fmla="*/ 68 w 126"/>
                  <a:gd name="T1" fmla="*/ 0 h 224"/>
                  <a:gd name="T2" fmla="*/ 92 w 126"/>
                  <a:gd name="T3" fmla="*/ 24 h 224"/>
                  <a:gd name="T4" fmla="*/ 116 w 126"/>
                  <a:gd name="T5" fmla="*/ 40 h 224"/>
                  <a:gd name="T6" fmla="*/ 76 w 126"/>
                  <a:gd name="T7" fmla="*/ 216 h 224"/>
                  <a:gd name="T8" fmla="*/ 52 w 126"/>
                  <a:gd name="T9" fmla="*/ 224 h 224"/>
                  <a:gd name="T10" fmla="*/ 36 w 126"/>
                  <a:gd name="T11" fmla="*/ 128 h 224"/>
                  <a:gd name="T12" fmla="*/ 68 w 126"/>
                  <a:gd name="T13" fmla="*/ 0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6"/>
                  <a:gd name="T22" fmla="*/ 0 h 224"/>
                  <a:gd name="T23" fmla="*/ 126 w 126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6" h="224">
                    <a:moveTo>
                      <a:pt x="68" y="0"/>
                    </a:moveTo>
                    <a:cubicBezTo>
                      <a:pt x="76" y="8"/>
                      <a:pt x="83" y="17"/>
                      <a:pt x="92" y="24"/>
                    </a:cubicBezTo>
                    <a:cubicBezTo>
                      <a:pt x="99" y="30"/>
                      <a:pt x="114" y="31"/>
                      <a:pt x="116" y="40"/>
                    </a:cubicBezTo>
                    <a:cubicBezTo>
                      <a:pt x="126" y="99"/>
                      <a:pt x="94" y="162"/>
                      <a:pt x="76" y="216"/>
                    </a:cubicBezTo>
                    <a:cubicBezTo>
                      <a:pt x="73" y="224"/>
                      <a:pt x="60" y="221"/>
                      <a:pt x="52" y="224"/>
                    </a:cubicBezTo>
                    <a:cubicBezTo>
                      <a:pt x="0" y="207"/>
                      <a:pt x="22" y="170"/>
                      <a:pt x="36" y="128"/>
                    </a:cubicBezTo>
                    <a:cubicBezTo>
                      <a:pt x="41" y="74"/>
                      <a:pt x="32" y="36"/>
                      <a:pt x="68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64" name="Line 16"/>
            <p:cNvSpPr>
              <a:spLocks noChangeShapeType="1"/>
            </p:cNvSpPr>
            <p:nvPr/>
          </p:nvSpPr>
          <p:spPr bwMode="auto">
            <a:xfrm flipH="1">
              <a:off x="2466" y="2644"/>
              <a:ext cx="0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17"/>
            <p:cNvSpPr>
              <a:spLocks noChangeShapeType="1"/>
            </p:cNvSpPr>
            <p:nvPr/>
          </p:nvSpPr>
          <p:spPr bwMode="auto">
            <a:xfrm flipH="1" flipV="1">
              <a:off x="2216" y="2381"/>
              <a:ext cx="187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18"/>
            <p:cNvSpPr>
              <a:spLocks noChangeShapeType="1"/>
            </p:cNvSpPr>
            <p:nvPr/>
          </p:nvSpPr>
          <p:spPr bwMode="auto">
            <a:xfrm flipH="1" flipV="1">
              <a:off x="2028" y="3039"/>
              <a:ext cx="1002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19"/>
            <p:cNvSpPr>
              <a:spLocks noChangeShapeType="1"/>
            </p:cNvSpPr>
            <p:nvPr/>
          </p:nvSpPr>
          <p:spPr bwMode="auto">
            <a:xfrm flipV="1">
              <a:off x="2028" y="1854"/>
              <a:ext cx="312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20"/>
            <p:cNvSpPr>
              <a:spLocks noChangeShapeType="1"/>
            </p:cNvSpPr>
            <p:nvPr/>
          </p:nvSpPr>
          <p:spPr bwMode="auto">
            <a:xfrm flipH="1">
              <a:off x="1652" y="2381"/>
              <a:ext cx="564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21"/>
            <p:cNvSpPr>
              <a:spLocks noChangeShapeType="1"/>
            </p:cNvSpPr>
            <p:nvPr/>
          </p:nvSpPr>
          <p:spPr bwMode="auto">
            <a:xfrm>
              <a:off x="2591" y="1854"/>
              <a:ext cx="376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" name="Line 22"/>
            <p:cNvSpPr>
              <a:spLocks noChangeShapeType="1"/>
            </p:cNvSpPr>
            <p:nvPr/>
          </p:nvSpPr>
          <p:spPr bwMode="auto">
            <a:xfrm>
              <a:off x="3092" y="2052"/>
              <a:ext cx="564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23"/>
            <p:cNvSpPr>
              <a:spLocks noChangeShapeType="1"/>
            </p:cNvSpPr>
            <p:nvPr/>
          </p:nvSpPr>
          <p:spPr bwMode="auto">
            <a:xfrm flipH="1">
              <a:off x="2967" y="2117"/>
              <a:ext cx="63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24"/>
            <p:cNvSpPr>
              <a:spLocks noChangeShapeType="1"/>
            </p:cNvSpPr>
            <p:nvPr/>
          </p:nvSpPr>
          <p:spPr bwMode="auto">
            <a:xfrm flipV="1">
              <a:off x="2216" y="2052"/>
              <a:ext cx="626" cy="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25"/>
            <p:cNvSpPr>
              <a:spLocks noChangeShapeType="1"/>
            </p:cNvSpPr>
            <p:nvPr/>
          </p:nvSpPr>
          <p:spPr bwMode="auto">
            <a:xfrm>
              <a:off x="1964" y="1920"/>
              <a:ext cx="126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26"/>
            <p:cNvSpPr>
              <a:spLocks noChangeShapeType="1"/>
            </p:cNvSpPr>
            <p:nvPr/>
          </p:nvSpPr>
          <p:spPr bwMode="auto">
            <a:xfrm flipV="1">
              <a:off x="2467" y="2579"/>
              <a:ext cx="43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Line 27"/>
            <p:cNvSpPr>
              <a:spLocks noChangeShapeType="1"/>
            </p:cNvSpPr>
            <p:nvPr/>
          </p:nvSpPr>
          <p:spPr bwMode="auto">
            <a:xfrm>
              <a:off x="3030" y="2579"/>
              <a:ext cx="563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Line 28"/>
            <p:cNvSpPr>
              <a:spLocks noChangeShapeType="1"/>
            </p:cNvSpPr>
            <p:nvPr/>
          </p:nvSpPr>
          <p:spPr bwMode="auto">
            <a:xfrm flipH="1">
              <a:off x="1902" y="2447"/>
              <a:ext cx="188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Line 29"/>
            <p:cNvSpPr>
              <a:spLocks noChangeShapeType="1"/>
            </p:cNvSpPr>
            <p:nvPr/>
          </p:nvSpPr>
          <p:spPr bwMode="auto">
            <a:xfrm>
              <a:off x="2967" y="2644"/>
              <a:ext cx="0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8" name="Group 30"/>
            <p:cNvGrpSpPr>
              <a:grpSpLocks/>
            </p:cNvGrpSpPr>
            <p:nvPr/>
          </p:nvGrpSpPr>
          <p:grpSpPr bwMode="auto">
            <a:xfrm>
              <a:off x="1714" y="1788"/>
              <a:ext cx="376" cy="329"/>
              <a:chOff x="2949" y="196"/>
              <a:chExt cx="941" cy="598"/>
            </a:xfrm>
          </p:grpSpPr>
          <p:sp>
            <p:nvSpPr>
              <p:cNvPr id="10358" name="Oval 31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9" name="Oval 32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0" name="Oval 33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1" name="Oval 34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2" name="Oval 35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3" name="Oval 36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4" name="Oval 37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5" name="Oval 38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6" name="Freeform 39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67" name="Freeform 40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68" name="Freeform 41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79" name="Group 42"/>
            <p:cNvGrpSpPr>
              <a:grpSpLocks/>
            </p:cNvGrpSpPr>
            <p:nvPr/>
          </p:nvGrpSpPr>
          <p:grpSpPr bwMode="auto">
            <a:xfrm>
              <a:off x="2779" y="1788"/>
              <a:ext cx="563" cy="460"/>
              <a:chOff x="2949" y="196"/>
              <a:chExt cx="941" cy="598"/>
            </a:xfrm>
          </p:grpSpPr>
          <p:sp>
            <p:nvSpPr>
              <p:cNvPr id="10347" name="Oval 43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8" name="Oval 44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9" name="Oval 45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0" name="Oval 46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1" name="Oval 47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2" name="Oval 48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3" name="Oval 49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4" name="Oval 50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5" name="Freeform 51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56" name="Freeform 52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57" name="Freeform 53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0" name="Group 54"/>
            <p:cNvGrpSpPr>
              <a:grpSpLocks/>
            </p:cNvGrpSpPr>
            <p:nvPr/>
          </p:nvGrpSpPr>
          <p:grpSpPr bwMode="auto">
            <a:xfrm rot="-1072061">
              <a:off x="1351" y="2267"/>
              <a:ext cx="439" cy="393"/>
              <a:chOff x="2949" y="196"/>
              <a:chExt cx="941" cy="598"/>
            </a:xfrm>
          </p:grpSpPr>
          <p:sp>
            <p:nvSpPr>
              <p:cNvPr id="10336" name="Oval 55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7" name="Oval 56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8" name="Oval 57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9" name="Oval 58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0" name="Oval 59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1" name="Oval 60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2" name="Oval 61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" name="Oval 62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4" name="Freeform 63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45" name="Freeform 64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46" name="Freeform 65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1" name="Group 66"/>
            <p:cNvGrpSpPr>
              <a:grpSpLocks/>
            </p:cNvGrpSpPr>
            <p:nvPr/>
          </p:nvGrpSpPr>
          <p:grpSpPr bwMode="auto">
            <a:xfrm rot="-854928">
              <a:off x="1589" y="2760"/>
              <a:ext cx="500" cy="460"/>
              <a:chOff x="2949" y="196"/>
              <a:chExt cx="941" cy="598"/>
            </a:xfrm>
          </p:grpSpPr>
          <p:sp>
            <p:nvSpPr>
              <p:cNvPr id="10325" name="Oval 67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6" name="Oval 68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7" name="Oval 69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8" name="Oval 70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9" name="Oval 71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0" name="Oval 72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1" name="Oval 73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2" name="Oval 74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3" name="Freeform 75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34" name="Freeform 76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35" name="Freeform 77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82" name="Line 78"/>
            <p:cNvSpPr>
              <a:spLocks noChangeShapeType="1"/>
            </p:cNvSpPr>
            <p:nvPr/>
          </p:nvSpPr>
          <p:spPr bwMode="auto">
            <a:xfrm flipH="1">
              <a:off x="3030" y="2709"/>
              <a:ext cx="626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83" name="Group 79"/>
            <p:cNvGrpSpPr>
              <a:grpSpLocks/>
            </p:cNvGrpSpPr>
            <p:nvPr/>
          </p:nvGrpSpPr>
          <p:grpSpPr bwMode="auto">
            <a:xfrm rot="-666782">
              <a:off x="2779" y="2974"/>
              <a:ext cx="375" cy="329"/>
              <a:chOff x="2949" y="196"/>
              <a:chExt cx="941" cy="598"/>
            </a:xfrm>
          </p:grpSpPr>
          <p:sp>
            <p:nvSpPr>
              <p:cNvPr id="10314" name="Oval 80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5" name="Oval 81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6" name="Oval 82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7" name="Oval 83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8" name="Oval 84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9" name="Oval 85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0" name="Oval 86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1" name="Oval 87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2" name="Freeform 88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3" name="Freeform 89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4" name="Freeform 90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4" name="Group 91"/>
            <p:cNvGrpSpPr>
              <a:grpSpLocks/>
            </p:cNvGrpSpPr>
            <p:nvPr/>
          </p:nvGrpSpPr>
          <p:grpSpPr bwMode="auto">
            <a:xfrm rot="282232">
              <a:off x="3468" y="2512"/>
              <a:ext cx="375" cy="330"/>
              <a:chOff x="2949" y="196"/>
              <a:chExt cx="941" cy="598"/>
            </a:xfrm>
          </p:grpSpPr>
          <p:sp>
            <p:nvSpPr>
              <p:cNvPr id="10303" name="Oval 92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4" name="Oval 93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5" name="Oval 94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6" name="Oval 95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7" name="Oval 96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8" name="Oval 97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9" name="Oval 98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0" name="Oval 99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1" name="Freeform 100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2" name="Freeform 101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3" name="Freeform 102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0285" name="Picture 103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2249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6" name="Picture 10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2974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7" name="Picture 10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" y="2447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8" name="Picture 10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" y="2249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9" name="Picture 10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1722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0" name="Picture 108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" y="2842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91" name="Group 109"/>
            <p:cNvGrpSpPr>
              <a:grpSpLocks/>
            </p:cNvGrpSpPr>
            <p:nvPr/>
          </p:nvGrpSpPr>
          <p:grpSpPr bwMode="auto">
            <a:xfrm rot="-666782">
              <a:off x="2278" y="2512"/>
              <a:ext cx="375" cy="330"/>
              <a:chOff x="2949" y="196"/>
              <a:chExt cx="941" cy="598"/>
            </a:xfrm>
          </p:grpSpPr>
          <p:sp>
            <p:nvSpPr>
              <p:cNvPr id="10292" name="Oval 110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3" name="Oval 111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4" name="Oval 112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" name="Oval 113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" name="Oval 114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7" name="Oval 115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8" name="Oval 116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" name="Oval 117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0" name="Freeform 118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1" name="Freeform 119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2" name="Freeform 120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245" name="Group 121"/>
          <p:cNvGrpSpPr>
            <a:grpSpLocks/>
          </p:cNvGrpSpPr>
          <p:nvPr/>
        </p:nvGrpSpPr>
        <p:grpSpPr bwMode="auto">
          <a:xfrm>
            <a:off x="5364163" y="3789363"/>
            <a:ext cx="3600450" cy="2376487"/>
            <a:chOff x="249" y="642"/>
            <a:chExt cx="2452" cy="1666"/>
          </a:xfrm>
        </p:grpSpPr>
        <p:sp>
          <p:nvSpPr>
            <p:cNvPr id="10246" name="Line 122"/>
            <p:cNvSpPr>
              <a:spLocks noChangeShapeType="1"/>
            </p:cNvSpPr>
            <p:nvPr/>
          </p:nvSpPr>
          <p:spPr bwMode="auto">
            <a:xfrm flipH="1" flipV="1">
              <a:off x="302" y="1258"/>
              <a:ext cx="673" cy="1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7" name="Line 123"/>
            <p:cNvSpPr>
              <a:spLocks noChangeShapeType="1"/>
            </p:cNvSpPr>
            <p:nvPr/>
          </p:nvSpPr>
          <p:spPr bwMode="auto">
            <a:xfrm flipH="1">
              <a:off x="2109" y="143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8" name="Line 124"/>
            <p:cNvSpPr>
              <a:spLocks noChangeShapeType="1"/>
            </p:cNvSpPr>
            <p:nvPr/>
          </p:nvSpPr>
          <p:spPr bwMode="auto">
            <a:xfrm flipH="1">
              <a:off x="1791" y="935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9" name="Line 125"/>
            <p:cNvSpPr>
              <a:spLocks noChangeShapeType="1"/>
            </p:cNvSpPr>
            <p:nvPr/>
          </p:nvSpPr>
          <p:spPr bwMode="auto">
            <a:xfrm flipH="1" flipV="1">
              <a:off x="1746" y="1797"/>
              <a:ext cx="24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Line 126"/>
            <p:cNvSpPr>
              <a:spLocks noChangeShapeType="1"/>
            </p:cNvSpPr>
            <p:nvPr/>
          </p:nvSpPr>
          <p:spPr bwMode="auto">
            <a:xfrm>
              <a:off x="975" y="935"/>
              <a:ext cx="181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1" name="Line 127"/>
            <p:cNvSpPr>
              <a:spLocks noChangeShapeType="1"/>
            </p:cNvSpPr>
            <p:nvPr/>
          </p:nvSpPr>
          <p:spPr bwMode="auto">
            <a:xfrm flipV="1">
              <a:off x="1065" y="1752"/>
              <a:ext cx="91" cy="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2" name="Line 128"/>
            <p:cNvSpPr>
              <a:spLocks noChangeShapeType="1"/>
            </p:cNvSpPr>
            <p:nvPr/>
          </p:nvSpPr>
          <p:spPr bwMode="auto">
            <a:xfrm flipV="1">
              <a:off x="590" y="1642"/>
              <a:ext cx="33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53" name="Picture 129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4" name="Picture 130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5" name="Picture 131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" y="120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Picture 13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7" name="Picture 133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8" name="Picture 134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" y="1642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9" name="Text Box 135"/>
            <p:cNvSpPr txBox="1">
              <a:spLocks noChangeArrowheads="1"/>
            </p:cNvSpPr>
            <p:nvPr/>
          </p:nvSpPr>
          <p:spPr bwMode="auto">
            <a:xfrm>
              <a:off x="1058" y="642"/>
              <a:ext cx="125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kumimoji="1" lang="zh-CN" altLang="en-US" sz="3200">
                <a:solidFill>
                  <a:srgbClr val="333399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0260" name="Picture 13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11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61" name="Object 137"/>
            <p:cNvGraphicFramePr>
              <a:graphicFrameLocks noChangeAspect="1"/>
            </p:cNvGraphicFramePr>
            <p:nvPr/>
          </p:nvGraphicFramePr>
          <p:xfrm>
            <a:off x="748" y="1026"/>
            <a:ext cx="1542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2" name="VISIO" r:id="rId6" imgW="1687068" imgH="964692" progId="Visio.Drawing.6">
                    <p:embed/>
                  </p:oleObj>
                </mc:Choice>
                <mc:Fallback>
                  <p:oleObj name="VISIO" r:id="rId6" imgW="1687068" imgH="964692" progId="Visio.Drawing.6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026"/>
                          <a:ext cx="1542" cy="1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2" name="Text Box 138"/>
            <p:cNvSpPr txBox="1">
              <a:spLocks noChangeArrowheads="1"/>
            </p:cNvSpPr>
            <p:nvPr/>
          </p:nvSpPr>
          <p:spPr bwMode="auto">
            <a:xfrm>
              <a:off x="1120" y="1441"/>
              <a:ext cx="764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Internet</a:t>
              </a:r>
              <a:endParaRPr lang="zh-CN" altLang="en-US">
                <a:solidFill>
                  <a:schemeClr val="hlink"/>
                </a:solidFill>
              </a:endParaRPr>
            </a:p>
          </p:txBody>
        </p:sp>
      </p:grpSp>
      <p:graphicFrame>
        <p:nvGraphicFramePr>
          <p:cNvPr id="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499627"/>
              </p:ext>
            </p:extLst>
          </p:nvPr>
        </p:nvGraphicFramePr>
        <p:xfrm>
          <a:off x="254000" y="1634225"/>
          <a:ext cx="8642350" cy="425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Visio" r:id="rId8" imgW="5590258" imgH="1992041" progId="Visio.Drawing.11">
                  <p:embed/>
                </p:oleObj>
              </mc:Choice>
              <mc:Fallback>
                <p:oleObj name="Visio" r:id="rId8" imgW="5590258" imgH="199204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634225"/>
                        <a:ext cx="8642350" cy="4256317"/>
                      </a:xfrm>
                      <a:prstGeom prst="rect">
                        <a:avLst/>
                      </a:prstGeom>
                      <a:solidFill>
                        <a:srgbClr val="00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893175" cy="1216025"/>
          </a:xfrm>
        </p:spPr>
        <p:txBody>
          <a:bodyPr/>
          <a:lstStyle/>
          <a:p>
            <a:pPr eaLnBrk="1" hangingPunct="1"/>
            <a:r>
              <a:rPr lang="en-US" altLang="zh-CN" sz="3400" smtClean="0"/>
              <a:t>Internet with Multi-layer ISP structure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397875" cy="426720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Internet Service Providers</a:t>
            </a:r>
            <a:r>
              <a:rPr lang="zh-CN" altLang="en-US" smtClean="0">
                <a:solidFill>
                  <a:schemeClr val="hlink"/>
                </a:solidFill>
              </a:rPr>
              <a:t> </a:t>
            </a:r>
            <a:r>
              <a:rPr lang="en-US" altLang="zh-CN" smtClean="0"/>
              <a:t>(</a:t>
            </a:r>
            <a:r>
              <a:rPr lang="en-US" altLang="zh-CN" smtClean="0">
                <a:solidFill>
                  <a:schemeClr val="hlink"/>
                </a:solidFill>
              </a:rPr>
              <a:t>ISP</a:t>
            </a:r>
            <a:r>
              <a:rPr lang="en-US" altLang="zh-CN" smtClean="0"/>
              <a:t>) 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395288" y="2228850"/>
            <a:ext cx="8448675" cy="4011613"/>
            <a:chOff x="249" y="631"/>
            <a:chExt cx="5322" cy="2527"/>
          </a:xfrm>
        </p:grpSpPr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 flipV="1">
              <a:off x="1840" y="2648"/>
              <a:ext cx="995" cy="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 flipV="1">
              <a:off x="3084" y="2028"/>
              <a:ext cx="1593" cy="6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712" y="1133"/>
              <a:ext cx="1327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 flipV="1">
              <a:off x="778" y="1754"/>
              <a:ext cx="1195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 flipV="1">
              <a:off x="978" y="1890"/>
              <a:ext cx="1061" cy="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2539" y="1754"/>
              <a:ext cx="15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75" name="Object 11"/>
            <p:cNvGraphicFramePr>
              <a:graphicFrameLocks noChangeAspect="1"/>
            </p:cNvGraphicFramePr>
            <p:nvPr/>
          </p:nvGraphicFramePr>
          <p:xfrm>
            <a:off x="3184" y="1027"/>
            <a:ext cx="2387" cy="1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1" name="VISIO" r:id="rId4" imgW="1687068" imgH="964692" progId="Visio.Drawing.6">
                    <p:embed/>
                  </p:oleObj>
                </mc:Choice>
                <mc:Fallback>
                  <p:oleObj name="VISIO" r:id="rId4" imgW="1687068" imgH="964692" progId="Visio.Drawing.6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1027"/>
                          <a:ext cx="2387" cy="1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Freeform 12"/>
            <p:cNvSpPr>
              <a:spLocks/>
            </p:cNvSpPr>
            <p:nvPr/>
          </p:nvSpPr>
          <p:spPr bwMode="auto">
            <a:xfrm flipH="1">
              <a:off x="541" y="1207"/>
              <a:ext cx="174" cy="130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 flipH="1">
              <a:off x="715" y="1238"/>
              <a:ext cx="130" cy="99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Freeform 14"/>
            <p:cNvSpPr>
              <a:spLocks/>
            </p:cNvSpPr>
            <p:nvPr/>
          </p:nvSpPr>
          <p:spPr bwMode="auto">
            <a:xfrm flipH="1">
              <a:off x="541" y="1207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 flipH="1">
              <a:off x="635" y="1197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 flipH="1">
              <a:off x="575" y="1040"/>
              <a:ext cx="141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 flipH="1">
              <a:off x="698" y="1045"/>
              <a:ext cx="123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 flipH="1">
              <a:off x="591" y="1058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 flipH="1">
              <a:off x="553" y="1221"/>
              <a:ext cx="100" cy="84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 flipH="1" flipV="1">
              <a:off x="561" y="1242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602" y="1251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 flipH="1">
              <a:off x="594" y="1232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 flipH="1">
              <a:off x="641" y="1243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24"/>
            <p:cNvSpPr>
              <a:spLocks noChangeShapeType="1"/>
            </p:cNvSpPr>
            <p:nvPr/>
          </p:nvSpPr>
          <p:spPr bwMode="auto">
            <a:xfrm>
              <a:off x="552" y="1242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25"/>
            <p:cNvSpPr>
              <a:spLocks noChangeShapeType="1"/>
            </p:cNvSpPr>
            <p:nvPr/>
          </p:nvSpPr>
          <p:spPr bwMode="auto">
            <a:xfrm flipH="1" flipV="1">
              <a:off x="552" y="1234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Freeform 26"/>
            <p:cNvSpPr>
              <a:spLocks/>
            </p:cNvSpPr>
            <p:nvPr/>
          </p:nvSpPr>
          <p:spPr bwMode="auto">
            <a:xfrm flipH="1">
              <a:off x="662" y="1301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 flipH="1">
              <a:off x="635" y="1305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28"/>
            <p:cNvSpPr>
              <a:spLocks/>
            </p:cNvSpPr>
            <p:nvPr/>
          </p:nvSpPr>
          <p:spPr bwMode="auto">
            <a:xfrm flipH="1">
              <a:off x="452" y="1223"/>
              <a:ext cx="233" cy="127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29"/>
            <p:cNvSpPr>
              <a:spLocks/>
            </p:cNvSpPr>
            <p:nvPr/>
          </p:nvSpPr>
          <p:spPr bwMode="auto">
            <a:xfrm flipH="1">
              <a:off x="573" y="1276"/>
              <a:ext cx="116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 flipH="1">
              <a:off x="451" y="1279"/>
              <a:ext cx="124" cy="88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 flipH="1">
              <a:off x="545" y="1281"/>
              <a:ext cx="95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 flipH="1">
              <a:off x="462" y="1243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 flipH="1">
              <a:off x="521" y="1227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34"/>
            <p:cNvSpPr>
              <a:spLocks noChangeShapeType="1"/>
            </p:cNvSpPr>
            <p:nvPr/>
          </p:nvSpPr>
          <p:spPr bwMode="auto">
            <a:xfrm flipH="1" flipV="1">
              <a:off x="539" y="1230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35"/>
            <p:cNvSpPr>
              <a:spLocks noChangeShapeType="1"/>
            </p:cNvSpPr>
            <p:nvPr/>
          </p:nvSpPr>
          <p:spPr bwMode="auto">
            <a:xfrm flipH="1" flipV="1">
              <a:off x="531" y="1233"/>
              <a:ext cx="127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Line 36"/>
            <p:cNvSpPr>
              <a:spLocks noChangeShapeType="1"/>
            </p:cNvSpPr>
            <p:nvPr/>
          </p:nvSpPr>
          <p:spPr bwMode="auto">
            <a:xfrm flipH="1" flipV="1">
              <a:off x="525" y="1238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flipH="1" flipV="1">
              <a:off x="510" y="1247"/>
              <a:ext cx="122" cy="5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Line 38"/>
            <p:cNvSpPr>
              <a:spLocks noChangeShapeType="1"/>
            </p:cNvSpPr>
            <p:nvPr/>
          </p:nvSpPr>
          <p:spPr bwMode="auto">
            <a:xfrm flipH="1" flipV="1">
              <a:off x="500" y="1252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39"/>
            <p:cNvSpPr>
              <a:spLocks noChangeShapeType="1"/>
            </p:cNvSpPr>
            <p:nvPr/>
          </p:nvSpPr>
          <p:spPr bwMode="auto">
            <a:xfrm flipH="1" flipV="1">
              <a:off x="499" y="1261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40"/>
            <p:cNvSpPr>
              <a:spLocks noChangeShapeType="1"/>
            </p:cNvSpPr>
            <p:nvPr/>
          </p:nvSpPr>
          <p:spPr bwMode="auto">
            <a:xfrm flipH="1" flipV="1">
              <a:off x="491" y="1266"/>
              <a:ext cx="106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41"/>
            <p:cNvSpPr>
              <a:spLocks noChangeShapeType="1"/>
            </p:cNvSpPr>
            <p:nvPr/>
          </p:nvSpPr>
          <p:spPr bwMode="auto">
            <a:xfrm flipH="1" flipV="1">
              <a:off x="482" y="1274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42"/>
            <p:cNvSpPr>
              <a:spLocks noChangeShapeType="1"/>
            </p:cNvSpPr>
            <p:nvPr/>
          </p:nvSpPr>
          <p:spPr bwMode="auto">
            <a:xfrm flipH="1">
              <a:off x="565" y="1292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43"/>
            <p:cNvSpPr>
              <a:spLocks noChangeShapeType="1"/>
            </p:cNvSpPr>
            <p:nvPr/>
          </p:nvSpPr>
          <p:spPr bwMode="auto">
            <a:xfrm flipH="1">
              <a:off x="553" y="1287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44"/>
            <p:cNvSpPr>
              <a:spLocks noChangeShapeType="1"/>
            </p:cNvSpPr>
            <p:nvPr/>
          </p:nvSpPr>
          <p:spPr bwMode="auto">
            <a:xfrm flipH="1">
              <a:off x="527" y="1274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45"/>
            <p:cNvSpPr>
              <a:spLocks noChangeShapeType="1"/>
            </p:cNvSpPr>
            <p:nvPr/>
          </p:nvSpPr>
          <p:spPr bwMode="auto">
            <a:xfrm flipH="1">
              <a:off x="514" y="1268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Line 46"/>
            <p:cNvSpPr>
              <a:spLocks noChangeShapeType="1"/>
            </p:cNvSpPr>
            <p:nvPr/>
          </p:nvSpPr>
          <p:spPr bwMode="auto">
            <a:xfrm flipH="1">
              <a:off x="500" y="1261"/>
              <a:ext cx="58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Line 47"/>
            <p:cNvSpPr>
              <a:spLocks noChangeShapeType="1"/>
            </p:cNvSpPr>
            <p:nvPr/>
          </p:nvSpPr>
          <p:spPr bwMode="auto">
            <a:xfrm flipH="1">
              <a:off x="489" y="1256"/>
              <a:ext cx="56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Line 48"/>
            <p:cNvSpPr>
              <a:spLocks noChangeShapeType="1"/>
            </p:cNvSpPr>
            <p:nvPr/>
          </p:nvSpPr>
          <p:spPr bwMode="auto">
            <a:xfrm flipH="1">
              <a:off x="477" y="1250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49"/>
            <p:cNvSpPr>
              <a:spLocks noChangeShapeType="1"/>
            </p:cNvSpPr>
            <p:nvPr/>
          </p:nvSpPr>
          <p:spPr bwMode="auto">
            <a:xfrm flipH="1">
              <a:off x="623" y="1268"/>
              <a:ext cx="31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50"/>
            <p:cNvSpPr>
              <a:spLocks noChangeShapeType="1"/>
            </p:cNvSpPr>
            <p:nvPr/>
          </p:nvSpPr>
          <p:spPr bwMode="auto">
            <a:xfrm flipH="1">
              <a:off x="606" y="1261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51"/>
            <p:cNvSpPr>
              <a:spLocks noChangeShapeType="1"/>
            </p:cNvSpPr>
            <p:nvPr/>
          </p:nvSpPr>
          <p:spPr bwMode="auto">
            <a:xfrm flipH="1">
              <a:off x="588" y="1254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Line 52"/>
            <p:cNvSpPr>
              <a:spLocks noChangeShapeType="1"/>
            </p:cNvSpPr>
            <p:nvPr/>
          </p:nvSpPr>
          <p:spPr bwMode="auto">
            <a:xfrm flipH="1">
              <a:off x="570" y="1248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Line 53"/>
            <p:cNvSpPr>
              <a:spLocks noChangeShapeType="1"/>
            </p:cNvSpPr>
            <p:nvPr/>
          </p:nvSpPr>
          <p:spPr bwMode="auto">
            <a:xfrm flipH="1">
              <a:off x="554" y="1241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Line 54"/>
            <p:cNvSpPr>
              <a:spLocks noChangeShapeType="1"/>
            </p:cNvSpPr>
            <p:nvPr/>
          </p:nvSpPr>
          <p:spPr bwMode="auto">
            <a:xfrm flipH="1">
              <a:off x="536" y="1233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55"/>
            <p:cNvSpPr>
              <a:spLocks/>
            </p:cNvSpPr>
            <p:nvPr/>
          </p:nvSpPr>
          <p:spPr bwMode="auto">
            <a:xfrm flipH="1">
              <a:off x="298" y="1413"/>
              <a:ext cx="306" cy="162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56"/>
            <p:cNvSpPr>
              <a:spLocks/>
            </p:cNvSpPr>
            <p:nvPr/>
          </p:nvSpPr>
          <p:spPr bwMode="auto">
            <a:xfrm flipH="1">
              <a:off x="300" y="1428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57"/>
            <p:cNvSpPr>
              <a:spLocks/>
            </p:cNvSpPr>
            <p:nvPr/>
          </p:nvSpPr>
          <p:spPr bwMode="auto">
            <a:xfrm flipH="1">
              <a:off x="343" y="1479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58"/>
            <p:cNvSpPr>
              <a:spLocks/>
            </p:cNvSpPr>
            <p:nvPr/>
          </p:nvSpPr>
          <p:spPr bwMode="auto">
            <a:xfrm flipH="1">
              <a:off x="302" y="1466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59"/>
            <p:cNvSpPr>
              <a:spLocks/>
            </p:cNvSpPr>
            <p:nvPr/>
          </p:nvSpPr>
          <p:spPr bwMode="auto">
            <a:xfrm flipH="1">
              <a:off x="407" y="1457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60"/>
            <p:cNvSpPr>
              <a:spLocks/>
            </p:cNvSpPr>
            <p:nvPr/>
          </p:nvSpPr>
          <p:spPr bwMode="auto">
            <a:xfrm flipH="1">
              <a:off x="446" y="1515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61"/>
            <p:cNvSpPr>
              <a:spLocks/>
            </p:cNvSpPr>
            <p:nvPr/>
          </p:nvSpPr>
          <p:spPr bwMode="auto">
            <a:xfrm flipH="1">
              <a:off x="442" y="1234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62"/>
            <p:cNvSpPr>
              <a:spLocks/>
            </p:cNvSpPr>
            <p:nvPr/>
          </p:nvSpPr>
          <p:spPr bwMode="auto">
            <a:xfrm flipH="1">
              <a:off x="483" y="1265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Freeform 63"/>
            <p:cNvSpPr>
              <a:spLocks/>
            </p:cNvSpPr>
            <p:nvPr/>
          </p:nvSpPr>
          <p:spPr bwMode="auto">
            <a:xfrm flipH="1">
              <a:off x="516" y="1271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Freeform 64"/>
            <p:cNvSpPr>
              <a:spLocks/>
            </p:cNvSpPr>
            <p:nvPr/>
          </p:nvSpPr>
          <p:spPr bwMode="auto">
            <a:xfrm flipH="1">
              <a:off x="531" y="1245"/>
              <a:ext cx="17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65"/>
            <p:cNvSpPr>
              <a:spLocks/>
            </p:cNvSpPr>
            <p:nvPr/>
          </p:nvSpPr>
          <p:spPr bwMode="auto">
            <a:xfrm flipH="1">
              <a:off x="500" y="1242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66"/>
            <p:cNvSpPr>
              <a:spLocks/>
            </p:cNvSpPr>
            <p:nvPr/>
          </p:nvSpPr>
          <p:spPr bwMode="auto">
            <a:xfrm flipH="1">
              <a:off x="539" y="1250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67"/>
            <p:cNvSpPr>
              <a:spLocks/>
            </p:cNvSpPr>
            <p:nvPr/>
          </p:nvSpPr>
          <p:spPr bwMode="auto">
            <a:xfrm flipH="1">
              <a:off x="543" y="1245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68"/>
            <p:cNvSpPr>
              <a:spLocks/>
            </p:cNvSpPr>
            <p:nvPr/>
          </p:nvSpPr>
          <p:spPr bwMode="auto">
            <a:xfrm flipH="1">
              <a:off x="482" y="1251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69"/>
            <p:cNvSpPr>
              <a:spLocks/>
            </p:cNvSpPr>
            <p:nvPr/>
          </p:nvSpPr>
          <p:spPr bwMode="auto">
            <a:xfrm flipH="1">
              <a:off x="461" y="1285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70"/>
            <p:cNvSpPr>
              <a:spLocks/>
            </p:cNvSpPr>
            <p:nvPr/>
          </p:nvSpPr>
          <p:spPr bwMode="auto">
            <a:xfrm flipH="1">
              <a:off x="424" y="1271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71"/>
            <p:cNvSpPr>
              <a:spLocks/>
            </p:cNvSpPr>
            <p:nvPr/>
          </p:nvSpPr>
          <p:spPr bwMode="auto">
            <a:xfrm flipH="1">
              <a:off x="429" y="1276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72"/>
            <p:cNvSpPr>
              <a:spLocks/>
            </p:cNvSpPr>
            <p:nvPr/>
          </p:nvSpPr>
          <p:spPr bwMode="auto">
            <a:xfrm flipH="1">
              <a:off x="319" y="1016"/>
              <a:ext cx="110" cy="141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73"/>
            <p:cNvSpPr>
              <a:spLocks/>
            </p:cNvSpPr>
            <p:nvPr/>
          </p:nvSpPr>
          <p:spPr bwMode="auto">
            <a:xfrm flipH="1">
              <a:off x="417" y="1101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74"/>
            <p:cNvSpPr>
              <a:spLocks/>
            </p:cNvSpPr>
            <p:nvPr/>
          </p:nvSpPr>
          <p:spPr bwMode="auto">
            <a:xfrm flipH="1">
              <a:off x="415" y="1096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75"/>
            <p:cNvSpPr>
              <a:spLocks/>
            </p:cNvSpPr>
            <p:nvPr/>
          </p:nvSpPr>
          <p:spPr bwMode="auto">
            <a:xfrm flipH="1">
              <a:off x="410" y="1078"/>
              <a:ext cx="2" cy="11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76"/>
            <p:cNvSpPr>
              <a:spLocks/>
            </p:cNvSpPr>
            <p:nvPr/>
          </p:nvSpPr>
          <p:spPr bwMode="auto">
            <a:xfrm flipH="1">
              <a:off x="399" y="1068"/>
              <a:ext cx="12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77"/>
            <p:cNvSpPr>
              <a:spLocks/>
            </p:cNvSpPr>
            <p:nvPr/>
          </p:nvSpPr>
          <p:spPr bwMode="auto">
            <a:xfrm flipH="1">
              <a:off x="394" y="1055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Freeform 78"/>
            <p:cNvSpPr>
              <a:spLocks/>
            </p:cNvSpPr>
            <p:nvPr/>
          </p:nvSpPr>
          <p:spPr bwMode="auto">
            <a:xfrm flipH="1">
              <a:off x="357" y="1066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Freeform 79"/>
            <p:cNvSpPr>
              <a:spLocks/>
            </p:cNvSpPr>
            <p:nvPr/>
          </p:nvSpPr>
          <p:spPr bwMode="auto">
            <a:xfrm flipH="1">
              <a:off x="353" y="1061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Freeform 80"/>
            <p:cNvSpPr>
              <a:spLocks/>
            </p:cNvSpPr>
            <p:nvPr/>
          </p:nvSpPr>
          <p:spPr bwMode="auto">
            <a:xfrm flipH="1">
              <a:off x="365" y="1103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5" name="Freeform 81"/>
            <p:cNvSpPr>
              <a:spLocks/>
            </p:cNvSpPr>
            <p:nvPr/>
          </p:nvSpPr>
          <p:spPr bwMode="auto">
            <a:xfrm flipH="1">
              <a:off x="312" y="996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Freeform 82"/>
            <p:cNvSpPr>
              <a:spLocks/>
            </p:cNvSpPr>
            <p:nvPr/>
          </p:nvSpPr>
          <p:spPr bwMode="auto">
            <a:xfrm flipH="1">
              <a:off x="314" y="998"/>
              <a:ext cx="94" cy="111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Freeform 83"/>
            <p:cNvSpPr>
              <a:spLocks/>
            </p:cNvSpPr>
            <p:nvPr/>
          </p:nvSpPr>
          <p:spPr bwMode="auto">
            <a:xfrm flipH="1">
              <a:off x="503" y="1281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8" name="Freeform 84"/>
            <p:cNvSpPr>
              <a:spLocks/>
            </p:cNvSpPr>
            <p:nvPr/>
          </p:nvSpPr>
          <p:spPr bwMode="auto">
            <a:xfrm flipH="1">
              <a:off x="569" y="1294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9" name="Freeform 85"/>
            <p:cNvSpPr>
              <a:spLocks/>
            </p:cNvSpPr>
            <p:nvPr/>
          </p:nvSpPr>
          <p:spPr bwMode="auto">
            <a:xfrm flipH="1">
              <a:off x="556" y="1285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86"/>
            <p:cNvSpPr>
              <a:spLocks/>
            </p:cNvSpPr>
            <p:nvPr/>
          </p:nvSpPr>
          <p:spPr bwMode="auto">
            <a:xfrm flipH="1">
              <a:off x="568" y="1307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1" name="Freeform 87"/>
            <p:cNvSpPr>
              <a:spLocks/>
            </p:cNvSpPr>
            <p:nvPr/>
          </p:nvSpPr>
          <p:spPr bwMode="auto">
            <a:xfrm flipH="1">
              <a:off x="600" y="1305"/>
              <a:ext cx="3" cy="5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Freeform 88"/>
            <p:cNvSpPr>
              <a:spLocks/>
            </p:cNvSpPr>
            <p:nvPr/>
          </p:nvSpPr>
          <p:spPr bwMode="auto">
            <a:xfrm flipH="1">
              <a:off x="552" y="1299"/>
              <a:ext cx="5" cy="6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Freeform 89"/>
            <p:cNvSpPr>
              <a:spLocks/>
            </p:cNvSpPr>
            <p:nvPr/>
          </p:nvSpPr>
          <p:spPr bwMode="auto">
            <a:xfrm flipH="1">
              <a:off x="531" y="1299"/>
              <a:ext cx="17" cy="20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Freeform 90"/>
            <p:cNvSpPr>
              <a:spLocks/>
            </p:cNvSpPr>
            <p:nvPr/>
          </p:nvSpPr>
          <p:spPr bwMode="auto">
            <a:xfrm flipH="1">
              <a:off x="523" y="1327"/>
              <a:ext cx="4" cy="14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Freeform 91"/>
            <p:cNvSpPr>
              <a:spLocks/>
            </p:cNvSpPr>
            <p:nvPr/>
          </p:nvSpPr>
          <p:spPr bwMode="auto">
            <a:xfrm flipH="1">
              <a:off x="562" y="1312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Freeform 92"/>
            <p:cNvSpPr>
              <a:spLocks/>
            </p:cNvSpPr>
            <p:nvPr/>
          </p:nvSpPr>
          <p:spPr bwMode="auto">
            <a:xfrm flipH="1">
              <a:off x="411" y="1118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Freeform 93"/>
            <p:cNvSpPr>
              <a:spLocks/>
            </p:cNvSpPr>
            <p:nvPr/>
          </p:nvSpPr>
          <p:spPr bwMode="auto">
            <a:xfrm flipH="1">
              <a:off x="415" y="1128"/>
              <a:ext cx="1" cy="4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Freeform 94"/>
            <p:cNvSpPr>
              <a:spLocks/>
            </p:cNvSpPr>
            <p:nvPr/>
          </p:nvSpPr>
          <p:spPr bwMode="auto">
            <a:xfrm flipH="1">
              <a:off x="385" y="1161"/>
              <a:ext cx="61" cy="187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Freeform 95"/>
            <p:cNvSpPr>
              <a:spLocks/>
            </p:cNvSpPr>
            <p:nvPr/>
          </p:nvSpPr>
          <p:spPr bwMode="auto">
            <a:xfrm flipH="1">
              <a:off x="283" y="1124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Freeform 96"/>
            <p:cNvSpPr>
              <a:spLocks/>
            </p:cNvSpPr>
            <p:nvPr/>
          </p:nvSpPr>
          <p:spPr bwMode="auto">
            <a:xfrm flipH="1">
              <a:off x="287" y="1143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Freeform 97"/>
            <p:cNvSpPr>
              <a:spLocks/>
            </p:cNvSpPr>
            <p:nvPr/>
          </p:nvSpPr>
          <p:spPr bwMode="auto">
            <a:xfrm flipH="1">
              <a:off x="298" y="1287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2" name="Freeform 98"/>
            <p:cNvSpPr>
              <a:spLocks/>
            </p:cNvSpPr>
            <p:nvPr/>
          </p:nvSpPr>
          <p:spPr bwMode="auto">
            <a:xfrm flipH="1">
              <a:off x="343" y="1179"/>
              <a:ext cx="172" cy="202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3" name="Freeform 99"/>
            <p:cNvSpPr>
              <a:spLocks/>
            </p:cNvSpPr>
            <p:nvPr/>
          </p:nvSpPr>
          <p:spPr bwMode="auto">
            <a:xfrm flipH="1">
              <a:off x="354" y="1254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Freeform 100"/>
            <p:cNvSpPr>
              <a:spLocks/>
            </p:cNvSpPr>
            <p:nvPr/>
          </p:nvSpPr>
          <p:spPr bwMode="auto">
            <a:xfrm flipH="1">
              <a:off x="356" y="1216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5" name="Freeform 101"/>
            <p:cNvSpPr>
              <a:spLocks/>
            </p:cNvSpPr>
            <p:nvPr/>
          </p:nvSpPr>
          <p:spPr bwMode="auto">
            <a:xfrm flipH="1">
              <a:off x="360" y="1157"/>
              <a:ext cx="43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6" name="Freeform 102"/>
            <p:cNvSpPr>
              <a:spLocks/>
            </p:cNvSpPr>
            <p:nvPr/>
          </p:nvSpPr>
          <p:spPr bwMode="auto">
            <a:xfrm flipH="1">
              <a:off x="411" y="1221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" name="Freeform 103"/>
            <p:cNvSpPr>
              <a:spLocks/>
            </p:cNvSpPr>
            <p:nvPr/>
          </p:nvSpPr>
          <p:spPr bwMode="auto">
            <a:xfrm flipH="1">
              <a:off x="357" y="1318"/>
              <a:ext cx="42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" name="Freeform 104"/>
            <p:cNvSpPr>
              <a:spLocks/>
            </p:cNvSpPr>
            <p:nvPr/>
          </p:nvSpPr>
          <p:spPr bwMode="auto">
            <a:xfrm flipH="1">
              <a:off x="408" y="1325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" name="Freeform 105"/>
            <p:cNvSpPr>
              <a:spLocks/>
            </p:cNvSpPr>
            <p:nvPr/>
          </p:nvSpPr>
          <p:spPr bwMode="auto">
            <a:xfrm flipH="1">
              <a:off x="331" y="1127"/>
              <a:ext cx="62" cy="47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Freeform 106"/>
            <p:cNvSpPr>
              <a:spLocks/>
            </p:cNvSpPr>
            <p:nvPr/>
          </p:nvSpPr>
          <p:spPr bwMode="auto">
            <a:xfrm flipH="1">
              <a:off x="261" y="1339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Freeform 107"/>
            <p:cNvSpPr>
              <a:spLocks/>
            </p:cNvSpPr>
            <p:nvPr/>
          </p:nvSpPr>
          <p:spPr bwMode="auto">
            <a:xfrm flipH="1">
              <a:off x="264" y="1350"/>
              <a:ext cx="109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Text Box 108"/>
            <p:cNvSpPr txBox="1">
              <a:spLocks noChangeArrowheads="1"/>
            </p:cNvSpPr>
            <p:nvPr/>
          </p:nvSpPr>
          <p:spPr bwMode="auto">
            <a:xfrm>
              <a:off x="249" y="631"/>
              <a:ext cx="6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User</a:t>
              </a:r>
            </a:p>
          </p:txBody>
        </p:sp>
        <p:sp>
          <p:nvSpPr>
            <p:cNvPr id="11373" name="Freeform 109"/>
            <p:cNvSpPr>
              <a:spLocks/>
            </p:cNvSpPr>
            <p:nvPr/>
          </p:nvSpPr>
          <p:spPr bwMode="auto">
            <a:xfrm flipH="1">
              <a:off x="661" y="1895"/>
              <a:ext cx="174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Freeform 110"/>
            <p:cNvSpPr>
              <a:spLocks/>
            </p:cNvSpPr>
            <p:nvPr/>
          </p:nvSpPr>
          <p:spPr bwMode="auto">
            <a:xfrm flipH="1">
              <a:off x="835" y="1926"/>
              <a:ext cx="130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Freeform 111"/>
            <p:cNvSpPr>
              <a:spLocks/>
            </p:cNvSpPr>
            <p:nvPr/>
          </p:nvSpPr>
          <p:spPr bwMode="auto">
            <a:xfrm flipH="1">
              <a:off x="661" y="1895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6" name="Freeform 112"/>
            <p:cNvSpPr>
              <a:spLocks/>
            </p:cNvSpPr>
            <p:nvPr/>
          </p:nvSpPr>
          <p:spPr bwMode="auto">
            <a:xfrm flipH="1">
              <a:off x="755" y="1884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" name="Freeform 113"/>
            <p:cNvSpPr>
              <a:spLocks/>
            </p:cNvSpPr>
            <p:nvPr/>
          </p:nvSpPr>
          <p:spPr bwMode="auto">
            <a:xfrm flipH="1">
              <a:off x="695" y="1728"/>
              <a:ext cx="142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" name="Freeform 114"/>
            <p:cNvSpPr>
              <a:spLocks/>
            </p:cNvSpPr>
            <p:nvPr/>
          </p:nvSpPr>
          <p:spPr bwMode="auto">
            <a:xfrm flipH="1">
              <a:off x="818" y="1733"/>
              <a:ext cx="124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Freeform 115"/>
            <p:cNvSpPr>
              <a:spLocks/>
            </p:cNvSpPr>
            <p:nvPr/>
          </p:nvSpPr>
          <p:spPr bwMode="auto">
            <a:xfrm flipH="1">
              <a:off x="711" y="1746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Freeform 116"/>
            <p:cNvSpPr>
              <a:spLocks/>
            </p:cNvSpPr>
            <p:nvPr/>
          </p:nvSpPr>
          <p:spPr bwMode="auto">
            <a:xfrm flipH="1">
              <a:off x="673" y="1909"/>
              <a:ext cx="100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Line 117"/>
            <p:cNvSpPr>
              <a:spLocks noChangeShapeType="1"/>
            </p:cNvSpPr>
            <p:nvPr/>
          </p:nvSpPr>
          <p:spPr bwMode="auto">
            <a:xfrm flipH="1" flipV="1">
              <a:off x="681" y="1930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Line 118"/>
            <p:cNvSpPr>
              <a:spLocks noChangeShapeType="1"/>
            </p:cNvSpPr>
            <p:nvPr/>
          </p:nvSpPr>
          <p:spPr bwMode="auto">
            <a:xfrm>
              <a:off x="722" y="1939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Line 119"/>
            <p:cNvSpPr>
              <a:spLocks noChangeShapeType="1"/>
            </p:cNvSpPr>
            <p:nvPr/>
          </p:nvSpPr>
          <p:spPr bwMode="auto">
            <a:xfrm flipH="1">
              <a:off x="714" y="1920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Line 120"/>
            <p:cNvSpPr>
              <a:spLocks noChangeShapeType="1"/>
            </p:cNvSpPr>
            <p:nvPr/>
          </p:nvSpPr>
          <p:spPr bwMode="auto">
            <a:xfrm flipH="1">
              <a:off x="761" y="1931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Line 121"/>
            <p:cNvSpPr>
              <a:spLocks noChangeShapeType="1"/>
            </p:cNvSpPr>
            <p:nvPr/>
          </p:nvSpPr>
          <p:spPr bwMode="auto">
            <a:xfrm>
              <a:off x="672" y="1930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6" name="Line 122"/>
            <p:cNvSpPr>
              <a:spLocks noChangeShapeType="1"/>
            </p:cNvSpPr>
            <p:nvPr/>
          </p:nvSpPr>
          <p:spPr bwMode="auto">
            <a:xfrm flipH="1" flipV="1">
              <a:off x="672" y="1922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7" name="Freeform 123"/>
            <p:cNvSpPr>
              <a:spLocks/>
            </p:cNvSpPr>
            <p:nvPr/>
          </p:nvSpPr>
          <p:spPr bwMode="auto">
            <a:xfrm flipH="1">
              <a:off x="782" y="1989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8" name="Freeform 124"/>
            <p:cNvSpPr>
              <a:spLocks/>
            </p:cNvSpPr>
            <p:nvPr/>
          </p:nvSpPr>
          <p:spPr bwMode="auto">
            <a:xfrm flipH="1">
              <a:off x="755" y="1993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Freeform 125"/>
            <p:cNvSpPr>
              <a:spLocks/>
            </p:cNvSpPr>
            <p:nvPr/>
          </p:nvSpPr>
          <p:spPr bwMode="auto">
            <a:xfrm flipH="1">
              <a:off x="573" y="1910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0" name="Freeform 126"/>
            <p:cNvSpPr>
              <a:spLocks/>
            </p:cNvSpPr>
            <p:nvPr/>
          </p:nvSpPr>
          <p:spPr bwMode="auto">
            <a:xfrm flipH="1">
              <a:off x="693" y="1964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1" name="Freeform 127"/>
            <p:cNvSpPr>
              <a:spLocks/>
            </p:cNvSpPr>
            <p:nvPr/>
          </p:nvSpPr>
          <p:spPr bwMode="auto">
            <a:xfrm flipH="1">
              <a:off x="571" y="1966"/>
              <a:ext cx="124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2" name="Freeform 128"/>
            <p:cNvSpPr>
              <a:spLocks/>
            </p:cNvSpPr>
            <p:nvPr/>
          </p:nvSpPr>
          <p:spPr bwMode="auto">
            <a:xfrm flipH="1">
              <a:off x="666" y="1969"/>
              <a:ext cx="94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3" name="Freeform 129"/>
            <p:cNvSpPr>
              <a:spLocks/>
            </p:cNvSpPr>
            <p:nvPr/>
          </p:nvSpPr>
          <p:spPr bwMode="auto">
            <a:xfrm flipH="1">
              <a:off x="582" y="1931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4" name="Freeform 130"/>
            <p:cNvSpPr>
              <a:spLocks/>
            </p:cNvSpPr>
            <p:nvPr/>
          </p:nvSpPr>
          <p:spPr bwMode="auto">
            <a:xfrm flipH="1">
              <a:off x="641" y="1915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5" name="Line 131"/>
            <p:cNvSpPr>
              <a:spLocks noChangeShapeType="1"/>
            </p:cNvSpPr>
            <p:nvPr/>
          </p:nvSpPr>
          <p:spPr bwMode="auto">
            <a:xfrm flipH="1" flipV="1">
              <a:off x="659" y="1918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6" name="Line 132"/>
            <p:cNvSpPr>
              <a:spLocks noChangeShapeType="1"/>
            </p:cNvSpPr>
            <p:nvPr/>
          </p:nvSpPr>
          <p:spPr bwMode="auto">
            <a:xfrm flipH="1" flipV="1">
              <a:off x="652" y="1920"/>
              <a:ext cx="126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7" name="Line 133"/>
            <p:cNvSpPr>
              <a:spLocks noChangeShapeType="1"/>
            </p:cNvSpPr>
            <p:nvPr/>
          </p:nvSpPr>
          <p:spPr bwMode="auto">
            <a:xfrm flipH="1" flipV="1">
              <a:off x="645" y="1926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Line 134"/>
            <p:cNvSpPr>
              <a:spLocks noChangeShapeType="1"/>
            </p:cNvSpPr>
            <p:nvPr/>
          </p:nvSpPr>
          <p:spPr bwMode="auto">
            <a:xfrm flipH="1" flipV="1">
              <a:off x="630" y="1935"/>
              <a:ext cx="122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H="1" flipV="1">
              <a:off x="620" y="1940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0" name="Line 136"/>
            <p:cNvSpPr>
              <a:spLocks noChangeShapeType="1"/>
            </p:cNvSpPr>
            <p:nvPr/>
          </p:nvSpPr>
          <p:spPr bwMode="auto">
            <a:xfrm flipH="1" flipV="1">
              <a:off x="619" y="1949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1" name="Line 137"/>
            <p:cNvSpPr>
              <a:spLocks noChangeShapeType="1"/>
            </p:cNvSpPr>
            <p:nvPr/>
          </p:nvSpPr>
          <p:spPr bwMode="auto">
            <a:xfrm flipH="1" flipV="1">
              <a:off x="612" y="1954"/>
              <a:ext cx="106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2" name="Line 138"/>
            <p:cNvSpPr>
              <a:spLocks noChangeShapeType="1"/>
            </p:cNvSpPr>
            <p:nvPr/>
          </p:nvSpPr>
          <p:spPr bwMode="auto">
            <a:xfrm flipH="1" flipV="1">
              <a:off x="602" y="1962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3" name="Line 139"/>
            <p:cNvSpPr>
              <a:spLocks noChangeShapeType="1"/>
            </p:cNvSpPr>
            <p:nvPr/>
          </p:nvSpPr>
          <p:spPr bwMode="auto">
            <a:xfrm flipH="1">
              <a:off x="685" y="1980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4" name="Line 140"/>
            <p:cNvSpPr>
              <a:spLocks noChangeShapeType="1"/>
            </p:cNvSpPr>
            <p:nvPr/>
          </p:nvSpPr>
          <p:spPr bwMode="auto">
            <a:xfrm flipH="1">
              <a:off x="673" y="1975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5" name="Line 141"/>
            <p:cNvSpPr>
              <a:spLocks noChangeShapeType="1"/>
            </p:cNvSpPr>
            <p:nvPr/>
          </p:nvSpPr>
          <p:spPr bwMode="auto">
            <a:xfrm flipH="1">
              <a:off x="647" y="1962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6" name="Line 142"/>
            <p:cNvSpPr>
              <a:spLocks noChangeShapeType="1"/>
            </p:cNvSpPr>
            <p:nvPr/>
          </p:nvSpPr>
          <p:spPr bwMode="auto">
            <a:xfrm flipH="1">
              <a:off x="634" y="1956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7" name="Line 143"/>
            <p:cNvSpPr>
              <a:spLocks noChangeShapeType="1"/>
            </p:cNvSpPr>
            <p:nvPr/>
          </p:nvSpPr>
          <p:spPr bwMode="auto">
            <a:xfrm flipH="1">
              <a:off x="620" y="194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8" name="Line 144"/>
            <p:cNvSpPr>
              <a:spLocks noChangeShapeType="1"/>
            </p:cNvSpPr>
            <p:nvPr/>
          </p:nvSpPr>
          <p:spPr bwMode="auto">
            <a:xfrm flipH="1">
              <a:off x="609" y="1944"/>
              <a:ext cx="57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9" name="Line 145"/>
            <p:cNvSpPr>
              <a:spLocks noChangeShapeType="1"/>
            </p:cNvSpPr>
            <p:nvPr/>
          </p:nvSpPr>
          <p:spPr bwMode="auto">
            <a:xfrm flipH="1">
              <a:off x="597" y="1938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0" name="Line 146"/>
            <p:cNvSpPr>
              <a:spLocks noChangeShapeType="1"/>
            </p:cNvSpPr>
            <p:nvPr/>
          </p:nvSpPr>
          <p:spPr bwMode="auto">
            <a:xfrm flipH="1">
              <a:off x="744" y="1956"/>
              <a:ext cx="30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Line 147"/>
            <p:cNvSpPr>
              <a:spLocks noChangeShapeType="1"/>
            </p:cNvSpPr>
            <p:nvPr/>
          </p:nvSpPr>
          <p:spPr bwMode="auto">
            <a:xfrm flipH="1">
              <a:off x="726" y="1949"/>
              <a:ext cx="29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2" name="Line 148"/>
            <p:cNvSpPr>
              <a:spLocks noChangeShapeType="1"/>
            </p:cNvSpPr>
            <p:nvPr/>
          </p:nvSpPr>
          <p:spPr bwMode="auto">
            <a:xfrm flipH="1">
              <a:off x="708" y="194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3" name="Line 149"/>
            <p:cNvSpPr>
              <a:spLocks noChangeShapeType="1"/>
            </p:cNvSpPr>
            <p:nvPr/>
          </p:nvSpPr>
          <p:spPr bwMode="auto">
            <a:xfrm flipH="1">
              <a:off x="690" y="1936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4" name="Line 150"/>
            <p:cNvSpPr>
              <a:spLocks noChangeShapeType="1"/>
            </p:cNvSpPr>
            <p:nvPr/>
          </p:nvSpPr>
          <p:spPr bwMode="auto">
            <a:xfrm flipH="1">
              <a:off x="674" y="1928"/>
              <a:ext cx="27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5" name="Line 151"/>
            <p:cNvSpPr>
              <a:spLocks noChangeShapeType="1"/>
            </p:cNvSpPr>
            <p:nvPr/>
          </p:nvSpPr>
          <p:spPr bwMode="auto">
            <a:xfrm flipH="1">
              <a:off x="656" y="1920"/>
              <a:ext cx="25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6" name="Freeform 152"/>
            <p:cNvSpPr>
              <a:spLocks/>
            </p:cNvSpPr>
            <p:nvPr/>
          </p:nvSpPr>
          <p:spPr bwMode="auto">
            <a:xfrm flipH="1">
              <a:off x="418" y="2100"/>
              <a:ext cx="306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7" name="Freeform 153"/>
            <p:cNvSpPr>
              <a:spLocks/>
            </p:cNvSpPr>
            <p:nvPr/>
          </p:nvSpPr>
          <p:spPr bwMode="auto">
            <a:xfrm flipH="1">
              <a:off x="420" y="2116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8" name="Freeform 154"/>
            <p:cNvSpPr>
              <a:spLocks/>
            </p:cNvSpPr>
            <p:nvPr/>
          </p:nvSpPr>
          <p:spPr bwMode="auto">
            <a:xfrm flipH="1">
              <a:off x="463" y="2167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Freeform 155"/>
            <p:cNvSpPr>
              <a:spLocks/>
            </p:cNvSpPr>
            <p:nvPr/>
          </p:nvSpPr>
          <p:spPr bwMode="auto">
            <a:xfrm flipH="1">
              <a:off x="422" y="2154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0" name="Freeform 156"/>
            <p:cNvSpPr>
              <a:spLocks/>
            </p:cNvSpPr>
            <p:nvPr/>
          </p:nvSpPr>
          <p:spPr bwMode="auto">
            <a:xfrm flipH="1">
              <a:off x="527" y="2145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Freeform 157"/>
            <p:cNvSpPr>
              <a:spLocks/>
            </p:cNvSpPr>
            <p:nvPr/>
          </p:nvSpPr>
          <p:spPr bwMode="auto">
            <a:xfrm flipH="1">
              <a:off x="566" y="2203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Freeform 158"/>
            <p:cNvSpPr>
              <a:spLocks/>
            </p:cNvSpPr>
            <p:nvPr/>
          </p:nvSpPr>
          <p:spPr bwMode="auto">
            <a:xfrm flipH="1">
              <a:off x="562" y="1922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Freeform 159"/>
            <p:cNvSpPr>
              <a:spLocks/>
            </p:cNvSpPr>
            <p:nvPr/>
          </p:nvSpPr>
          <p:spPr bwMode="auto">
            <a:xfrm flipH="1">
              <a:off x="603" y="1953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Freeform 160"/>
            <p:cNvSpPr>
              <a:spLocks/>
            </p:cNvSpPr>
            <p:nvPr/>
          </p:nvSpPr>
          <p:spPr bwMode="auto">
            <a:xfrm flipH="1">
              <a:off x="636" y="1959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Freeform 161"/>
            <p:cNvSpPr>
              <a:spLocks/>
            </p:cNvSpPr>
            <p:nvPr/>
          </p:nvSpPr>
          <p:spPr bwMode="auto">
            <a:xfrm flipH="1">
              <a:off x="652" y="1933"/>
              <a:ext cx="16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6" name="Freeform 162"/>
            <p:cNvSpPr>
              <a:spLocks/>
            </p:cNvSpPr>
            <p:nvPr/>
          </p:nvSpPr>
          <p:spPr bwMode="auto">
            <a:xfrm flipH="1">
              <a:off x="620" y="1930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7" name="Freeform 163"/>
            <p:cNvSpPr>
              <a:spLocks/>
            </p:cNvSpPr>
            <p:nvPr/>
          </p:nvSpPr>
          <p:spPr bwMode="auto">
            <a:xfrm flipH="1">
              <a:off x="659" y="1938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8" name="Freeform 164"/>
            <p:cNvSpPr>
              <a:spLocks/>
            </p:cNvSpPr>
            <p:nvPr/>
          </p:nvSpPr>
          <p:spPr bwMode="auto">
            <a:xfrm flipH="1">
              <a:off x="663" y="1933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Freeform 165"/>
            <p:cNvSpPr>
              <a:spLocks/>
            </p:cNvSpPr>
            <p:nvPr/>
          </p:nvSpPr>
          <p:spPr bwMode="auto">
            <a:xfrm flipH="1">
              <a:off x="602" y="1939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Freeform 166"/>
            <p:cNvSpPr>
              <a:spLocks/>
            </p:cNvSpPr>
            <p:nvPr/>
          </p:nvSpPr>
          <p:spPr bwMode="auto">
            <a:xfrm flipH="1">
              <a:off x="581" y="1973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Freeform 167"/>
            <p:cNvSpPr>
              <a:spLocks/>
            </p:cNvSpPr>
            <p:nvPr/>
          </p:nvSpPr>
          <p:spPr bwMode="auto">
            <a:xfrm flipH="1">
              <a:off x="544" y="1959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Freeform 168"/>
            <p:cNvSpPr>
              <a:spLocks/>
            </p:cNvSpPr>
            <p:nvPr/>
          </p:nvSpPr>
          <p:spPr bwMode="auto">
            <a:xfrm flipH="1">
              <a:off x="549" y="1964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Freeform 169"/>
            <p:cNvSpPr>
              <a:spLocks/>
            </p:cNvSpPr>
            <p:nvPr/>
          </p:nvSpPr>
          <p:spPr bwMode="auto">
            <a:xfrm flipH="1">
              <a:off x="439" y="1703"/>
              <a:ext cx="110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Freeform 170"/>
            <p:cNvSpPr>
              <a:spLocks/>
            </p:cNvSpPr>
            <p:nvPr/>
          </p:nvSpPr>
          <p:spPr bwMode="auto">
            <a:xfrm flipH="1">
              <a:off x="537" y="1789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Freeform 171"/>
            <p:cNvSpPr>
              <a:spLocks/>
            </p:cNvSpPr>
            <p:nvPr/>
          </p:nvSpPr>
          <p:spPr bwMode="auto">
            <a:xfrm flipH="1">
              <a:off x="535" y="1784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Freeform 172"/>
            <p:cNvSpPr>
              <a:spLocks/>
            </p:cNvSpPr>
            <p:nvPr/>
          </p:nvSpPr>
          <p:spPr bwMode="auto">
            <a:xfrm flipH="1">
              <a:off x="530" y="1766"/>
              <a:ext cx="3" cy="10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7" name="Freeform 173"/>
            <p:cNvSpPr>
              <a:spLocks/>
            </p:cNvSpPr>
            <p:nvPr/>
          </p:nvSpPr>
          <p:spPr bwMode="auto">
            <a:xfrm flipH="1">
              <a:off x="520" y="1756"/>
              <a:ext cx="11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Freeform 174"/>
            <p:cNvSpPr>
              <a:spLocks/>
            </p:cNvSpPr>
            <p:nvPr/>
          </p:nvSpPr>
          <p:spPr bwMode="auto">
            <a:xfrm flipH="1">
              <a:off x="514" y="174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Freeform 175"/>
            <p:cNvSpPr>
              <a:spLocks/>
            </p:cNvSpPr>
            <p:nvPr/>
          </p:nvSpPr>
          <p:spPr bwMode="auto">
            <a:xfrm flipH="1">
              <a:off x="477" y="1754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Freeform 176"/>
            <p:cNvSpPr>
              <a:spLocks/>
            </p:cNvSpPr>
            <p:nvPr/>
          </p:nvSpPr>
          <p:spPr bwMode="auto">
            <a:xfrm flipH="1">
              <a:off x="473" y="174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1" name="Freeform 177"/>
            <p:cNvSpPr>
              <a:spLocks/>
            </p:cNvSpPr>
            <p:nvPr/>
          </p:nvSpPr>
          <p:spPr bwMode="auto">
            <a:xfrm flipH="1">
              <a:off x="485" y="179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Freeform 178"/>
            <p:cNvSpPr>
              <a:spLocks/>
            </p:cNvSpPr>
            <p:nvPr/>
          </p:nvSpPr>
          <p:spPr bwMode="auto">
            <a:xfrm flipH="1">
              <a:off x="432" y="1684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Freeform 179"/>
            <p:cNvSpPr>
              <a:spLocks/>
            </p:cNvSpPr>
            <p:nvPr/>
          </p:nvSpPr>
          <p:spPr bwMode="auto">
            <a:xfrm flipH="1">
              <a:off x="434" y="1685"/>
              <a:ext cx="94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4" name="Freeform 180"/>
            <p:cNvSpPr>
              <a:spLocks/>
            </p:cNvSpPr>
            <p:nvPr/>
          </p:nvSpPr>
          <p:spPr bwMode="auto">
            <a:xfrm flipH="1">
              <a:off x="623" y="1969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5" name="Freeform 181"/>
            <p:cNvSpPr>
              <a:spLocks/>
            </p:cNvSpPr>
            <p:nvPr/>
          </p:nvSpPr>
          <p:spPr bwMode="auto">
            <a:xfrm flipH="1">
              <a:off x="689" y="1982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6" name="Freeform 182"/>
            <p:cNvSpPr>
              <a:spLocks/>
            </p:cNvSpPr>
            <p:nvPr/>
          </p:nvSpPr>
          <p:spPr bwMode="auto">
            <a:xfrm flipH="1">
              <a:off x="676" y="1973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7" name="Freeform 183"/>
            <p:cNvSpPr>
              <a:spLocks/>
            </p:cNvSpPr>
            <p:nvPr/>
          </p:nvSpPr>
          <p:spPr bwMode="auto">
            <a:xfrm flipH="1">
              <a:off x="688" y="1995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8" name="Freeform 184"/>
            <p:cNvSpPr>
              <a:spLocks/>
            </p:cNvSpPr>
            <p:nvPr/>
          </p:nvSpPr>
          <p:spPr bwMode="auto">
            <a:xfrm flipH="1">
              <a:off x="720" y="1992"/>
              <a:ext cx="3" cy="6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9" name="Freeform 185"/>
            <p:cNvSpPr>
              <a:spLocks/>
            </p:cNvSpPr>
            <p:nvPr/>
          </p:nvSpPr>
          <p:spPr bwMode="auto">
            <a:xfrm flipH="1">
              <a:off x="672" y="1986"/>
              <a:ext cx="6" cy="7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0" name="Freeform 186"/>
            <p:cNvSpPr>
              <a:spLocks/>
            </p:cNvSpPr>
            <p:nvPr/>
          </p:nvSpPr>
          <p:spPr bwMode="auto">
            <a:xfrm flipH="1">
              <a:off x="652" y="1986"/>
              <a:ext cx="16" cy="21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1" name="Freeform 187"/>
            <p:cNvSpPr>
              <a:spLocks/>
            </p:cNvSpPr>
            <p:nvPr/>
          </p:nvSpPr>
          <p:spPr bwMode="auto">
            <a:xfrm flipH="1">
              <a:off x="643" y="2015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Freeform 188"/>
            <p:cNvSpPr>
              <a:spLocks/>
            </p:cNvSpPr>
            <p:nvPr/>
          </p:nvSpPr>
          <p:spPr bwMode="auto">
            <a:xfrm flipH="1">
              <a:off x="682" y="2000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Freeform 189"/>
            <p:cNvSpPr>
              <a:spLocks/>
            </p:cNvSpPr>
            <p:nvPr/>
          </p:nvSpPr>
          <p:spPr bwMode="auto">
            <a:xfrm flipH="1">
              <a:off x="531" y="1806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Freeform 190"/>
            <p:cNvSpPr>
              <a:spLocks/>
            </p:cNvSpPr>
            <p:nvPr/>
          </p:nvSpPr>
          <p:spPr bwMode="auto">
            <a:xfrm flipH="1">
              <a:off x="535" y="181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5" name="Freeform 191"/>
            <p:cNvSpPr>
              <a:spLocks/>
            </p:cNvSpPr>
            <p:nvPr/>
          </p:nvSpPr>
          <p:spPr bwMode="auto">
            <a:xfrm flipH="1">
              <a:off x="505" y="1848"/>
              <a:ext cx="61" cy="188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Freeform 192"/>
            <p:cNvSpPr>
              <a:spLocks/>
            </p:cNvSpPr>
            <p:nvPr/>
          </p:nvSpPr>
          <p:spPr bwMode="auto">
            <a:xfrm flipH="1">
              <a:off x="403" y="1812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Freeform 193"/>
            <p:cNvSpPr>
              <a:spLocks/>
            </p:cNvSpPr>
            <p:nvPr/>
          </p:nvSpPr>
          <p:spPr bwMode="auto">
            <a:xfrm flipH="1">
              <a:off x="407" y="1831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8" name="Freeform 194"/>
            <p:cNvSpPr>
              <a:spLocks/>
            </p:cNvSpPr>
            <p:nvPr/>
          </p:nvSpPr>
          <p:spPr bwMode="auto">
            <a:xfrm flipH="1">
              <a:off x="418" y="1975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9" name="Freeform 195"/>
            <p:cNvSpPr>
              <a:spLocks/>
            </p:cNvSpPr>
            <p:nvPr/>
          </p:nvSpPr>
          <p:spPr bwMode="auto">
            <a:xfrm flipH="1">
              <a:off x="463" y="186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Freeform 196"/>
            <p:cNvSpPr>
              <a:spLocks/>
            </p:cNvSpPr>
            <p:nvPr/>
          </p:nvSpPr>
          <p:spPr bwMode="auto">
            <a:xfrm flipH="1">
              <a:off x="474" y="1942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1" name="Freeform 197"/>
            <p:cNvSpPr>
              <a:spLocks/>
            </p:cNvSpPr>
            <p:nvPr/>
          </p:nvSpPr>
          <p:spPr bwMode="auto">
            <a:xfrm flipH="1">
              <a:off x="476" y="1904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Freeform 198"/>
            <p:cNvSpPr>
              <a:spLocks/>
            </p:cNvSpPr>
            <p:nvPr/>
          </p:nvSpPr>
          <p:spPr bwMode="auto">
            <a:xfrm flipH="1">
              <a:off x="481" y="184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Freeform 199"/>
            <p:cNvSpPr>
              <a:spLocks/>
            </p:cNvSpPr>
            <p:nvPr/>
          </p:nvSpPr>
          <p:spPr bwMode="auto">
            <a:xfrm flipH="1">
              <a:off x="531" y="1909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Freeform 200"/>
            <p:cNvSpPr>
              <a:spLocks/>
            </p:cNvSpPr>
            <p:nvPr/>
          </p:nvSpPr>
          <p:spPr bwMode="auto">
            <a:xfrm flipH="1">
              <a:off x="477" y="2006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Freeform 201"/>
            <p:cNvSpPr>
              <a:spLocks/>
            </p:cNvSpPr>
            <p:nvPr/>
          </p:nvSpPr>
          <p:spPr bwMode="auto">
            <a:xfrm flipH="1">
              <a:off x="528" y="2013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Freeform 202"/>
            <p:cNvSpPr>
              <a:spLocks/>
            </p:cNvSpPr>
            <p:nvPr/>
          </p:nvSpPr>
          <p:spPr bwMode="auto">
            <a:xfrm flipH="1">
              <a:off x="451" y="1814"/>
              <a:ext cx="62" cy="48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Freeform 203"/>
            <p:cNvSpPr>
              <a:spLocks/>
            </p:cNvSpPr>
            <p:nvPr/>
          </p:nvSpPr>
          <p:spPr bwMode="auto">
            <a:xfrm flipH="1">
              <a:off x="381" y="2027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Freeform 204"/>
            <p:cNvSpPr>
              <a:spLocks/>
            </p:cNvSpPr>
            <p:nvPr/>
          </p:nvSpPr>
          <p:spPr bwMode="auto">
            <a:xfrm flipH="1">
              <a:off x="384" y="2038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9" name="Freeform 205"/>
            <p:cNvSpPr>
              <a:spLocks/>
            </p:cNvSpPr>
            <p:nvPr/>
          </p:nvSpPr>
          <p:spPr bwMode="auto">
            <a:xfrm flipH="1">
              <a:off x="860" y="2584"/>
              <a:ext cx="175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" name="Freeform 206"/>
            <p:cNvSpPr>
              <a:spLocks/>
            </p:cNvSpPr>
            <p:nvPr/>
          </p:nvSpPr>
          <p:spPr bwMode="auto">
            <a:xfrm flipH="1">
              <a:off x="1035" y="2615"/>
              <a:ext cx="129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" name="Freeform 207"/>
            <p:cNvSpPr>
              <a:spLocks/>
            </p:cNvSpPr>
            <p:nvPr/>
          </p:nvSpPr>
          <p:spPr bwMode="auto">
            <a:xfrm flipH="1">
              <a:off x="860" y="2584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208"/>
            <p:cNvSpPr>
              <a:spLocks/>
            </p:cNvSpPr>
            <p:nvPr/>
          </p:nvSpPr>
          <p:spPr bwMode="auto">
            <a:xfrm flipH="1">
              <a:off x="953" y="2574"/>
              <a:ext cx="112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Freeform 209"/>
            <p:cNvSpPr>
              <a:spLocks/>
            </p:cNvSpPr>
            <p:nvPr/>
          </p:nvSpPr>
          <p:spPr bwMode="auto">
            <a:xfrm flipH="1">
              <a:off x="894" y="2418"/>
              <a:ext cx="142" cy="178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" name="Freeform 210"/>
            <p:cNvSpPr>
              <a:spLocks/>
            </p:cNvSpPr>
            <p:nvPr/>
          </p:nvSpPr>
          <p:spPr bwMode="auto">
            <a:xfrm flipH="1">
              <a:off x="1016" y="2423"/>
              <a:ext cx="125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" name="Freeform 211"/>
            <p:cNvSpPr>
              <a:spLocks/>
            </p:cNvSpPr>
            <p:nvPr/>
          </p:nvSpPr>
          <p:spPr bwMode="auto">
            <a:xfrm flipH="1">
              <a:off x="910" y="2436"/>
              <a:ext cx="102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" name="Freeform 212"/>
            <p:cNvSpPr>
              <a:spLocks/>
            </p:cNvSpPr>
            <p:nvPr/>
          </p:nvSpPr>
          <p:spPr bwMode="auto">
            <a:xfrm flipH="1">
              <a:off x="872" y="2598"/>
              <a:ext cx="99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Line 213"/>
            <p:cNvSpPr>
              <a:spLocks noChangeShapeType="1"/>
            </p:cNvSpPr>
            <p:nvPr/>
          </p:nvSpPr>
          <p:spPr bwMode="auto">
            <a:xfrm flipH="1" flipV="1">
              <a:off x="879" y="2619"/>
              <a:ext cx="27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" name="Line 214"/>
            <p:cNvSpPr>
              <a:spLocks noChangeShapeType="1"/>
            </p:cNvSpPr>
            <p:nvPr/>
          </p:nvSpPr>
          <p:spPr bwMode="auto">
            <a:xfrm>
              <a:off x="920" y="2628"/>
              <a:ext cx="33" cy="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" name="Line 215"/>
            <p:cNvSpPr>
              <a:spLocks noChangeShapeType="1"/>
            </p:cNvSpPr>
            <p:nvPr/>
          </p:nvSpPr>
          <p:spPr bwMode="auto">
            <a:xfrm flipH="1">
              <a:off x="912" y="2608"/>
              <a:ext cx="0" cy="5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" name="Line 216"/>
            <p:cNvSpPr>
              <a:spLocks noChangeShapeType="1"/>
            </p:cNvSpPr>
            <p:nvPr/>
          </p:nvSpPr>
          <p:spPr bwMode="auto">
            <a:xfrm flipH="1">
              <a:off x="960" y="2621"/>
              <a:ext cx="1" cy="5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1" name="Line 217"/>
            <p:cNvSpPr>
              <a:spLocks noChangeShapeType="1"/>
            </p:cNvSpPr>
            <p:nvPr/>
          </p:nvSpPr>
          <p:spPr bwMode="auto">
            <a:xfrm>
              <a:off x="870" y="2619"/>
              <a:ext cx="91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2" name="Line 218"/>
            <p:cNvSpPr>
              <a:spLocks noChangeShapeType="1"/>
            </p:cNvSpPr>
            <p:nvPr/>
          </p:nvSpPr>
          <p:spPr bwMode="auto">
            <a:xfrm flipH="1" flipV="1">
              <a:off x="870" y="2612"/>
              <a:ext cx="91" cy="2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3" name="Freeform 219"/>
            <p:cNvSpPr>
              <a:spLocks/>
            </p:cNvSpPr>
            <p:nvPr/>
          </p:nvSpPr>
          <p:spPr bwMode="auto">
            <a:xfrm flipH="1">
              <a:off x="982" y="2679"/>
              <a:ext cx="9" cy="33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4" name="Freeform 220"/>
            <p:cNvSpPr>
              <a:spLocks/>
            </p:cNvSpPr>
            <p:nvPr/>
          </p:nvSpPr>
          <p:spPr bwMode="auto">
            <a:xfrm flipH="1">
              <a:off x="953" y="2683"/>
              <a:ext cx="32" cy="29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5" name="Freeform 221"/>
            <p:cNvSpPr>
              <a:spLocks/>
            </p:cNvSpPr>
            <p:nvPr/>
          </p:nvSpPr>
          <p:spPr bwMode="auto">
            <a:xfrm flipH="1">
              <a:off x="771" y="2599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6" name="Freeform 222"/>
            <p:cNvSpPr>
              <a:spLocks/>
            </p:cNvSpPr>
            <p:nvPr/>
          </p:nvSpPr>
          <p:spPr bwMode="auto">
            <a:xfrm flipH="1">
              <a:off x="891" y="2653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7" name="Freeform 223"/>
            <p:cNvSpPr>
              <a:spLocks/>
            </p:cNvSpPr>
            <p:nvPr/>
          </p:nvSpPr>
          <p:spPr bwMode="auto">
            <a:xfrm flipH="1">
              <a:off x="769" y="2655"/>
              <a:ext cx="125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8" name="Freeform 224"/>
            <p:cNvSpPr>
              <a:spLocks/>
            </p:cNvSpPr>
            <p:nvPr/>
          </p:nvSpPr>
          <p:spPr bwMode="auto">
            <a:xfrm flipH="1">
              <a:off x="865" y="2659"/>
              <a:ext cx="93" cy="57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" name="Freeform 225"/>
            <p:cNvSpPr>
              <a:spLocks/>
            </p:cNvSpPr>
            <p:nvPr/>
          </p:nvSpPr>
          <p:spPr bwMode="auto">
            <a:xfrm flipH="1">
              <a:off x="781" y="2621"/>
              <a:ext cx="139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0" name="Freeform 226"/>
            <p:cNvSpPr>
              <a:spLocks/>
            </p:cNvSpPr>
            <p:nvPr/>
          </p:nvSpPr>
          <p:spPr bwMode="auto">
            <a:xfrm flipH="1">
              <a:off x="840" y="2604"/>
              <a:ext cx="151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1" name="Line 227"/>
            <p:cNvSpPr>
              <a:spLocks noChangeShapeType="1"/>
            </p:cNvSpPr>
            <p:nvPr/>
          </p:nvSpPr>
          <p:spPr bwMode="auto">
            <a:xfrm flipH="1" flipV="1">
              <a:off x="857" y="2607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 flipH="1" flipV="1">
              <a:off x="850" y="2610"/>
              <a:ext cx="127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844" y="2615"/>
              <a:ext cx="12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4" name="Line 230"/>
            <p:cNvSpPr>
              <a:spLocks noChangeShapeType="1"/>
            </p:cNvSpPr>
            <p:nvPr/>
          </p:nvSpPr>
          <p:spPr bwMode="auto">
            <a:xfrm flipH="1" flipV="1">
              <a:off x="828" y="2624"/>
              <a:ext cx="123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5" name="Line 231"/>
            <p:cNvSpPr>
              <a:spLocks noChangeShapeType="1"/>
            </p:cNvSpPr>
            <p:nvPr/>
          </p:nvSpPr>
          <p:spPr bwMode="auto">
            <a:xfrm flipH="1" flipV="1">
              <a:off x="819" y="2630"/>
              <a:ext cx="121" cy="5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6" name="Line 232"/>
            <p:cNvSpPr>
              <a:spLocks noChangeShapeType="1"/>
            </p:cNvSpPr>
            <p:nvPr/>
          </p:nvSpPr>
          <p:spPr bwMode="auto">
            <a:xfrm flipH="1" flipV="1">
              <a:off x="817" y="2639"/>
              <a:ext cx="11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7" name="Line 233"/>
            <p:cNvSpPr>
              <a:spLocks noChangeShapeType="1"/>
            </p:cNvSpPr>
            <p:nvPr/>
          </p:nvSpPr>
          <p:spPr bwMode="auto">
            <a:xfrm flipH="1" flipV="1">
              <a:off x="811" y="2643"/>
              <a:ext cx="10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8" name="Line 234"/>
            <p:cNvSpPr>
              <a:spLocks noChangeShapeType="1"/>
            </p:cNvSpPr>
            <p:nvPr/>
          </p:nvSpPr>
          <p:spPr bwMode="auto">
            <a:xfrm flipH="1" flipV="1">
              <a:off x="800" y="2651"/>
              <a:ext cx="102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9" name="Line 235"/>
            <p:cNvSpPr>
              <a:spLocks noChangeShapeType="1"/>
            </p:cNvSpPr>
            <p:nvPr/>
          </p:nvSpPr>
          <p:spPr bwMode="auto">
            <a:xfrm flipH="1">
              <a:off x="883" y="2670"/>
              <a:ext cx="63" cy="42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0" name="Line 236"/>
            <p:cNvSpPr>
              <a:spLocks noChangeShapeType="1"/>
            </p:cNvSpPr>
            <p:nvPr/>
          </p:nvSpPr>
          <p:spPr bwMode="auto">
            <a:xfrm flipH="1">
              <a:off x="872" y="2665"/>
              <a:ext cx="61" cy="3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1" name="Line 237"/>
            <p:cNvSpPr>
              <a:spLocks noChangeShapeType="1"/>
            </p:cNvSpPr>
            <p:nvPr/>
          </p:nvSpPr>
          <p:spPr bwMode="auto">
            <a:xfrm flipH="1">
              <a:off x="845" y="2651"/>
              <a:ext cx="62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2" name="Line 238"/>
            <p:cNvSpPr>
              <a:spLocks noChangeShapeType="1"/>
            </p:cNvSpPr>
            <p:nvPr/>
          </p:nvSpPr>
          <p:spPr bwMode="auto">
            <a:xfrm flipH="1">
              <a:off x="832" y="2645"/>
              <a:ext cx="60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3" name="Line 239"/>
            <p:cNvSpPr>
              <a:spLocks noChangeShapeType="1"/>
            </p:cNvSpPr>
            <p:nvPr/>
          </p:nvSpPr>
          <p:spPr bwMode="auto">
            <a:xfrm flipH="1">
              <a:off x="819" y="263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4" name="Line 240"/>
            <p:cNvSpPr>
              <a:spLocks noChangeShapeType="1"/>
            </p:cNvSpPr>
            <p:nvPr/>
          </p:nvSpPr>
          <p:spPr bwMode="auto">
            <a:xfrm flipH="1">
              <a:off x="807" y="2633"/>
              <a:ext cx="58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5" name="Line 241"/>
            <p:cNvSpPr>
              <a:spLocks noChangeShapeType="1"/>
            </p:cNvSpPr>
            <p:nvPr/>
          </p:nvSpPr>
          <p:spPr bwMode="auto">
            <a:xfrm flipH="1">
              <a:off x="795" y="2627"/>
              <a:ext cx="58" cy="3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6" name="Line 242"/>
            <p:cNvSpPr>
              <a:spLocks noChangeShapeType="1"/>
            </p:cNvSpPr>
            <p:nvPr/>
          </p:nvSpPr>
          <p:spPr bwMode="auto">
            <a:xfrm flipH="1">
              <a:off x="942" y="2645"/>
              <a:ext cx="31" cy="2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7" name="Line 243"/>
            <p:cNvSpPr>
              <a:spLocks noChangeShapeType="1"/>
            </p:cNvSpPr>
            <p:nvPr/>
          </p:nvSpPr>
          <p:spPr bwMode="auto">
            <a:xfrm flipH="1">
              <a:off x="924" y="2639"/>
              <a:ext cx="29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8" name="Line 244"/>
            <p:cNvSpPr>
              <a:spLocks noChangeShapeType="1"/>
            </p:cNvSpPr>
            <p:nvPr/>
          </p:nvSpPr>
          <p:spPr bwMode="auto">
            <a:xfrm flipH="1">
              <a:off x="907" y="263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9" name="Line 245"/>
            <p:cNvSpPr>
              <a:spLocks noChangeShapeType="1"/>
            </p:cNvSpPr>
            <p:nvPr/>
          </p:nvSpPr>
          <p:spPr bwMode="auto">
            <a:xfrm flipH="1">
              <a:off x="890" y="2625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0" name="Line 246"/>
            <p:cNvSpPr>
              <a:spLocks noChangeShapeType="1"/>
            </p:cNvSpPr>
            <p:nvPr/>
          </p:nvSpPr>
          <p:spPr bwMode="auto">
            <a:xfrm flipH="1">
              <a:off x="873" y="2617"/>
              <a:ext cx="26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 flipH="1">
              <a:off x="854" y="2610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2" name="Freeform 248"/>
            <p:cNvSpPr>
              <a:spLocks/>
            </p:cNvSpPr>
            <p:nvPr/>
          </p:nvSpPr>
          <p:spPr bwMode="auto">
            <a:xfrm flipH="1">
              <a:off x="616" y="2788"/>
              <a:ext cx="307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3" name="Freeform 249"/>
            <p:cNvSpPr>
              <a:spLocks/>
            </p:cNvSpPr>
            <p:nvPr/>
          </p:nvSpPr>
          <p:spPr bwMode="auto">
            <a:xfrm flipH="1">
              <a:off x="619" y="2805"/>
              <a:ext cx="302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4" name="Freeform 250"/>
            <p:cNvSpPr>
              <a:spLocks/>
            </p:cNvSpPr>
            <p:nvPr/>
          </p:nvSpPr>
          <p:spPr bwMode="auto">
            <a:xfrm flipH="1">
              <a:off x="661" y="2856"/>
              <a:ext cx="42" cy="8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5" name="Freeform 251"/>
            <p:cNvSpPr>
              <a:spLocks/>
            </p:cNvSpPr>
            <p:nvPr/>
          </p:nvSpPr>
          <p:spPr bwMode="auto">
            <a:xfrm flipH="1">
              <a:off x="620" y="2842"/>
              <a:ext cx="25" cy="11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6" name="Freeform 252"/>
            <p:cNvSpPr>
              <a:spLocks/>
            </p:cNvSpPr>
            <p:nvPr/>
          </p:nvSpPr>
          <p:spPr bwMode="auto">
            <a:xfrm flipH="1">
              <a:off x="725" y="2835"/>
              <a:ext cx="40" cy="25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7" name="Freeform 253"/>
            <p:cNvSpPr>
              <a:spLocks/>
            </p:cNvSpPr>
            <p:nvPr/>
          </p:nvSpPr>
          <p:spPr bwMode="auto">
            <a:xfrm flipH="1">
              <a:off x="765" y="2892"/>
              <a:ext cx="126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8" name="Freeform 254"/>
            <p:cNvSpPr>
              <a:spLocks/>
            </p:cNvSpPr>
            <p:nvPr/>
          </p:nvSpPr>
          <p:spPr bwMode="auto">
            <a:xfrm flipH="1">
              <a:off x="761" y="2612"/>
              <a:ext cx="109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9" name="Freeform 255"/>
            <p:cNvSpPr>
              <a:spLocks/>
            </p:cNvSpPr>
            <p:nvPr/>
          </p:nvSpPr>
          <p:spPr bwMode="auto">
            <a:xfrm flipH="1">
              <a:off x="802" y="2642"/>
              <a:ext cx="26" cy="8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0" name="Freeform 256"/>
            <p:cNvSpPr>
              <a:spLocks/>
            </p:cNvSpPr>
            <p:nvPr/>
          </p:nvSpPr>
          <p:spPr bwMode="auto">
            <a:xfrm flipH="1">
              <a:off x="835" y="2648"/>
              <a:ext cx="3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1" name="Freeform 257"/>
            <p:cNvSpPr>
              <a:spLocks/>
            </p:cNvSpPr>
            <p:nvPr/>
          </p:nvSpPr>
          <p:spPr bwMode="auto">
            <a:xfrm flipH="1">
              <a:off x="850" y="2622"/>
              <a:ext cx="16" cy="8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2" name="Freeform 258"/>
            <p:cNvSpPr>
              <a:spLocks/>
            </p:cNvSpPr>
            <p:nvPr/>
          </p:nvSpPr>
          <p:spPr bwMode="auto">
            <a:xfrm flipH="1">
              <a:off x="819" y="2619"/>
              <a:ext cx="23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3" name="Freeform 259"/>
            <p:cNvSpPr>
              <a:spLocks/>
            </p:cNvSpPr>
            <p:nvPr/>
          </p:nvSpPr>
          <p:spPr bwMode="auto">
            <a:xfrm flipH="1">
              <a:off x="857" y="2627"/>
              <a:ext cx="4" cy="5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4" name="Freeform 260"/>
            <p:cNvSpPr>
              <a:spLocks/>
            </p:cNvSpPr>
            <p:nvPr/>
          </p:nvSpPr>
          <p:spPr bwMode="auto">
            <a:xfrm flipH="1">
              <a:off x="861" y="2622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5" name="Freeform 261"/>
            <p:cNvSpPr>
              <a:spLocks/>
            </p:cNvSpPr>
            <p:nvPr/>
          </p:nvSpPr>
          <p:spPr bwMode="auto">
            <a:xfrm flipH="1">
              <a:off x="800" y="2628"/>
              <a:ext cx="6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6" name="Freeform 262"/>
            <p:cNvSpPr>
              <a:spLocks/>
            </p:cNvSpPr>
            <p:nvPr/>
          </p:nvSpPr>
          <p:spPr bwMode="auto">
            <a:xfrm flipH="1">
              <a:off x="779" y="2661"/>
              <a:ext cx="8" cy="7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7" name="Freeform 263"/>
            <p:cNvSpPr>
              <a:spLocks/>
            </p:cNvSpPr>
            <p:nvPr/>
          </p:nvSpPr>
          <p:spPr bwMode="auto">
            <a:xfrm flipH="1">
              <a:off x="742" y="2648"/>
              <a:ext cx="35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8" name="Freeform 264"/>
            <p:cNvSpPr>
              <a:spLocks/>
            </p:cNvSpPr>
            <p:nvPr/>
          </p:nvSpPr>
          <p:spPr bwMode="auto">
            <a:xfrm flipH="1">
              <a:off x="748" y="2653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9" name="Freeform 265"/>
            <p:cNvSpPr>
              <a:spLocks/>
            </p:cNvSpPr>
            <p:nvPr/>
          </p:nvSpPr>
          <p:spPr bwMode="auto">
            <a:xfrm flipH="1">
              <a:off x="637" y="2393"/>
              <a:ext cx="111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0" name="Freeform 266"/>
            <p:cNvSpPr>
              <a:spLocks/>
            </p:cNvSpPr>
            <p:nvPr/>
          </p:nvSpPr>
          <p:spPr bwMode="auto">
            <a:xfrm flipH="1">
              <a:off x="736" y="2479"/>
              <a:ext cx="5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1" name="Freeform 267"/>
            <p:cNvSpPr>
              <a:spLocks/>
            </p:cNvSpPr>
            <p:nvPr/>
          </p:nvSpPr>
          <p:spPr bwMode="auto">
            <a:xfrm flipH="1">
              <a:off x="733" y="2474"/>
              <a:ext cx="3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2" name="Freeform 268"/>
            <p:cNvSpPr>
              <a:spLocks/>
            </p:cNvSpPr>
            <p:nvPr/>
          </p:nvSpPr>
          <p:spPr bwMode="auto">
            <a:xfrm flipH="1">
              <a:off x="728" y="2456"/>
              <a:ext cx="4" cy="9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3" name="Freeform 269"/>
            <p:cNvSpPr>
              <a:spLocks/>
            </p:cNvSpPr>
            <p:nvPr/>
          </p:nvSpPr>
          <p:spPr bwMode="auto">
            <a:xfrm flipH="1">
              <a:off x="718" y="2444"/>
              <a:ext cx="11" cy="10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4" name="Freeform 270"/>
            <p:cNvSpPr>
              <a:spLocks/>
            </p:cNvSpPr>
            <p:nvPr/>
          </p:nvSpPr>
          <p:spPr bwMode="auto">
            <a:xfrm flipH="1">
              <a:off x="712" y="243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5" name="Freeform 271"/>
            <p:cNvSpPr>
              <a:spLocks/>
            </p:cNvSpPr>
            <p:nvPr/>
          </p:nvSpPr>
          <p:spPr bwMode="auto">
            <a:xfrm flipH="1">
              <a:off x="675" y="2443"/>
              <a:ext cx="12" cy="28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6" name="Freeform 272"/>
            <p:cNvSpPr>
              <a:spLocks/>
            </p:cNvSpPr>
            <p:nvPr/>
          </p:nvSpPr>
          <p:spPr bwMode="auto">
            <a:xfrm flipH="1">
              <a:off x="671" y="243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7" name="Freeform 273"/>
            <p:cNvSpPr>
              <a:spLocks/>
            </p:cNvSpPr>
            <p:nvPr/>
          </p:nvSpPr>
          <p:spPr bwMode="auto">
            <a:xfrm flipH="1">
              <a:off x="683" y="248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8" name="Freeform 274"/>
            <p:cNvSpPr>
              <a:spLocks/>
            </p:cNvSpPr>
            <p:nvPr/>
          </p:nvSpPr>
          <p:spPr bwMode="auto">
            <a:xfrm flipH="1">
              <a:off x="630" y="2373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9" name="Freeform 275"/>
            <p:cNvSpPr>
              <a:spLocks/>
            </p:cNvSpPr>
            <p:nvPr/>
          </p:nvSpPr>
          <p:spPr bwMode="auto">
            <a:xfrm flipH="1">
              <a:off x="632" y="2375"/>
              <a:ext cx="95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0" name="Freeform 276"/>
            <p:cNvSpPr>
              <a:spLocks/>
            </p:cNvSpPr>
            <p:nvPr/>
          </p:nvSpPr>
          <p:spPr bwMode="auto">
            <a:xfrm flipH="1">
              <a:off x="823" y="2659"/>
              <a:ext cx="101" cy="74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1" name="Freeform 277"/>
            <p:cNvSpPr>
              <a:spLocks/>
            </p:cNvSpPr>
            <p:nvPr/>
          </p:nvSpPr>
          <p:spPr bwMode="auto">
            <a:xfrm flipH="1">
              <a:off x="887" y="2671"/>
              <a:ext cx="33" cy="8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2" name="Freeform 278"/>
            <p:cNvSpPr>
              <a:spLocks/>
            </p:cNvSpPr>
            <p:nvPr/>
          </p:nvSpPr>
          <p:spPr bwMode="auto">
            <a:xfrm flipH="1">
              <a:off x="874" y="2661"/>
              <a:ext cx="29" cy="7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3" name="Freeform 279"/>
            <p:cNvSpPr>
              <a:spLocks/>
            </p:cNvSpPr>
            <p:nvPr/>
          </p:nvSpPr>
          <p:spPr bwMode="auto">
            <a:xfrm flipH="1">
              <a:off x="886" y="2684"/>
              <a:ext cx="12" cy="4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4" name="Freeform 280"/>
            <p:cNvSpPr>
              <a:spLocks/>
            </p:cNvSpPr>
            <p:nvPr/>
          </p:nvSpPr>
          <p:spPr bwMode="auto">
            <a:xfrm flipH="1">
              <a:off x="919" y="2681"/>
              <a:ext cx="2" cy="7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5" name="Freeform 281"/>
            <p:cNvSpPr>
              <a:spLocks/>
            </p:cNvSpPr>
            <p:nvPr/>
          </p:nvSpPr>
          <p:spPr bwMode="auto">
            <a:xfrm flipH="1">
              <a:off x="870" y="2675"/>
              <a:ext cx="7" cy="8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6" name="Freeform 282"/>
            <p:cNvSpPr>
              <a:spLocks/>
            </p:cNvSpPr>
            <p:nvPr/>
          </p:nvSpPr>
          <p:spPr bwMode="auto">
            <a:xfrm flipH="1">
              <a:off x="850" y="2675"/>
              <a:ext cx="16" cy="22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7" name="Freeform 283"/>
            <p:cNvSpPr>
              <a:spLocks/>
            </p:cNvSpPr>
            <p:nvPr/>
          </p:nvSpPr>
          <p:spPr bwMode="auto">
            <a:xfrm flipH="1">
              <a:off x="841" y="2704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8" name="Freeform 284"/>
            <p:cNvSpPr>
              <a:spLocks/>
            </p:cNvSpPr>
            <p:nvPr/>
          </p:nvSpPr>
          <p:spPr bwMode="auto">
            <a:xfrm flipH="1">
              <a:off x="881" y="2689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9" name="Freeform 285"/>
            <p:cNvSpPr>
              <a:spLocks/>
            </p:cNvSpPr>
            <p:nvPr/>
          </p:nvSpPr>
          <p:spPr bwMode="auto">
            <a:xfrm flipH="1">
              <a:off x="729" y="2495"/>
              <a:ext cx="8" cy="5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0" name="Freeform 286"/>
            <p:cNvSpPr>
              <a:spLocks/>
            </p:cNvSpPr>
            <p:nvPr/>
          </p:nvSpPr>
          <p:spPr bwMode="auto">
            <a:xfrm flipH="1">
              <a:off x="733" y="250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1" name="Freeform 287"/>
            <p:cNvSpPr>
              <a:spLocks/>
            </p:cNvSpPr>
            <p:nvPr/>
          </p:nvSpPr>
          <p:spPr bwMode="auto">
            <a:xfrm flipH="1">
              <a:off x="703" y="2537"/>
              <a:ext cx="62" cy="189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2" name="Freeform 288"/>
            <p:cNvSpPr>
              <a:spLocks/>
            </p:cNvSpPr>
            <p:nvPr/>
          </p:nvSpPr>
          <p:spPr bwMode="auto">
            <a:xfrm flipH="1">
              <a:off x="601" y="2500"/>
              <a:ext cx="237" cy="315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3" name="Freeform 289"/>
            <p:cNvSpPr>
              <a:spLocks/>
            </p:cNvSpPr>
            <p:nvPr/>
          </p:nvSpPr>
          <p:spPr bwMode="auto">
            <a:xfrm flipH="1">
              <a:off x="605" y="2520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4" name="Freeform 290"/>
            <p:cNvSpPr>
              <a:spLocks/>
            </p:cNvSpPr>
            <p:nvPr/>
          </p:nvSpPr>
          <p:spPr bwMode="auto">
            <a:xfrm flipH="1">
              <a:off x="616" y="2665"/>
              <a:ext cx="45" cy="135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5" name="Freeform 291"/>
            <p:cNvSpPr>
              <a:spLocks/>
            </p:cNvSpPr>
            <p:nvPr/>
          </p:nvSpPr>
          <p:spPr bwMode="auto">
            <a:xfrm flipH="1">
              <a:off x="661" y="255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6" name="Freeform 292"/>
            <p:cNvSpPr>
              <a:spLocks/>
            </p:cNvSpPr>
            <p:nvPr/>
          </p:nvSpPr>
          <p:spPr bwMode="auto">
            <a:xfrm flipH="1">
              <a:off x="673" y="2632"/>
              <a:ext cx="43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7" name="Freeform 293"/>
            <p:cNvSpPr>
              <a:spLocks/>
            </p:cNvSpPr>
            <p:nvPr/>
          </p:nvSpPr>
          <p:spPr bwMode="auto">
            <a:xfrm flipH="1">
              <a:off x="674" y="2594"/>
              <a:ext cx="39" cy="59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8" name="Freeform 294"/>
            <p:cNvSpPr>
              <a:spLocks/>
            </p:cNvSpPr>
            <p:nvPr/>
          </p:nvSpPr>
          <p:spPr bwMode="auto">
            <a:xfrm flipH="1">
              <a:off x="679" y="253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9" name="Freeform 295"/>
            <p:cNvSpPr>
              <a:spLocks/>
            </p:cNvSpPr>
            <p:nvPr/>
          </p:nvSpPr>
          <p:spPr bwMode="auto">
            <a:xfrm flipH="1">
              <a:off x="729" y="2598"/>
              <a:ext cx="24" cy="90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0" name="Freeform 296"/>
            <p:cNvSpPr>
              <a:spLocks/>
            </p:cNvSpPr>
            <p:nvPr/>
          </p:nvSpPr>
          <p:spPr bwMode="auto">
            <a:xfrm flipH="1">
              <a:off x="675" y="2695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1" name="Freeform 297"/>
            <p:cNvSpPr>
              <a:spLocks/>
            </p:cNvSpPr>
            <p:nvPr/>
          </p:nvSpPr>
          <p:spPr bwMode="auto">
            <a:xfrm flipH="1">
              <a:off x="727" y="2703"/>
              <a:ext cx="26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2" name="Freeform 298"/>
            <p:cNvSpPr>
              <a:spLocks/>
            </p:cNvSpPr>
            <p:nvPr/>
          </p:nvSpPr>
          <p:spPr bwMode="auto">
            <a:xfrm flipH="1">
              <a:off x="649" y="2503"/>
              <a:ext cx="62" cy="49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3" name="Freeform 299"/>
            <p:cNvSpPr>
              <a:spLocks/>
            </p:cNvSpPr>
            <p:nvPr/>
          </p:nvSpPr>
          <p:spPr bwMode="auto">
            <a:xfrm flipH="1">
              <a:off x="579" y="2716"/>
              <a:ext cx="128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4" name="Freeform 300"/>
            <p:cNvSpPr>
              <a:spLocks/>
            </p:cNvSpPr>
            <p:nvPr/>
          </p:nvSpPr>
          <p:spPr bwMode="auto">
            <a:xfrm flipH="1">
              <a:off x="582" y="2727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5" name="Text Box 301"/>
            <p:cNvSpPr txBox="1">
              <a:spLocks noChangeArrowheads="1"/>
            </p:cNvSpPr>
            <p:nvPr/>
          </p:nvSpPr>
          <p:spPr bwMode="auto">
            <a:xfrm>
              <a:off x="3980" y="1506"/>
              <a:ext cx="98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Internet</a:t>
              </a:r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 flipV="1">
              <a:off x="1587" y="1684"/>
              <a:ext cx="0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 flipH="1">
              <a:off x="1654" y="1890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8" name="Oval 304"/>
            <p:cNvSpPr>
              <a:spLocks noChangeArrowheads="1"/>
            </p:cNvSpPr>
            <p:nvPr/>
          </p:nvSpPr>
          <p:spPr bwMode="auto">
            <a:xfrm>
              <a:off x="1588" y="1410"/>
              <a:ext cx="1193" cy="6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69" name="Text Box 305"/>
            <p:cNvSpPr txBox="1">
              <a:spLocks noChangeArrowheads="1"/>
            </p:cNvSpPr>
            <p:nvPr/>
          </p:nvSpPr>
          <p:spPr bwMode="auto">
            <a:xfrm>
              <a:off x="1923" y="1570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1</a:t>
              </a:r>
            </a:p>
          </p:txBody>
        </p:sp>
        <p:sp>
          <p:nvSpPr>
            <p:cNvPr id="11570" name="Oval 306"/>
            <p:cNvSpPr>
              <a:spLocks noChangeArrowheads="1"/>
            </p:cNvSpPr>
            <p:nvPr/>
          </p:nvSpPr>
          <p:spPr bwMode="auto">
            <a:xfrm>
              <a:off x="2313" y="2367"/>
              <a:ext cx="1193" cy="6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1" name="Text Box 307"/>
            <p:cNvSpPr txBox="1">
              <a:spLocks noChangeArrowheads="1"/>
            </p:cNvSpPr>
            <p:nvPr/>
          </p:nvSpPr>
          <p:spPr bwMode="auto">
            <a:xfrm>
              <a:off x="2649" y="2528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2</a:t>
              </a:r>
            </a:p>
          </p:txBody>
        </p:sp>
        <p:grpSp>
          <p:nvGrpSpPr>
            <p:cNvPr id="11572" name="Group 308"/>
            <p:cNvGrpSpPr>
              <a:grpSpLocks/>
            </p:cNvGrpSpPr>
            <p:nvPr/>
          </p:nvGrpSpPr>
          <p:grpSpPr bwMode="auto">
            <a:xfrm>
              <a:off x="1322" y="2579"/>
              <a:ext cx="585" cy="579"/>
              <a:chOff x="992" y="2426"/>
              <a:chExt cx="540" cy="641"/>
            </a:xfrm>
          </p:grpSpPr>
          <p:sp>
            <p:nvSpPr>
              <p:cNvPr id="11574" name="Freeform 309"/>
              <p:cNvSpPr>
                <a:spLocks/>
              </p:cNvSpPr>
              <p:nvPr/>
            </p:nvSpPr>
            <p:spPr bwMode="auto">
              <a:xfrm flipH="1">
                <a:off x="1251" y="2660"/>
                <a:ext cx="161" cy="143"/>
              </a:xfrm>
              <a:custGeom>
                <a:avLst/>
                <a:gdLst>
                  <a:gd name="T0" fmla="*/ 0 w 1188"/>
                  <a:gd name="T1" fmla="*/ 0 h 738"/>
                  <a:gd name="T2" fmla="*/ 0 w 1188"/>
                  <a:gd name="T3" fmla="*/ 0 h 738"/>
                  <a:gd name="T4" fmla="*/ 0 w 1188"/>
                  <a:gd name="T5" fmla="*/ 0 h 738"/>
                  <a:gd name="T6" fmla="*/ 0 w 1188"/>
                  <a:gd name="T7" fmla="*/ 0 h 738"/>
                  <a:gd name="T8" fmla="*/ 0 w 1188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8"/>
                  <a:gd name="T16" fmla="*/ 0 h 738"/>
                  <a:gd name="T17" fmla="*/ 1188 w 1188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8" h="738">
                    <a:moveTo>
                      <a:pt x="0" y="225"/>
                    </a:moveTo>
                    <a:lnTo>
                      <a:pt x="0" y="738"/>
                    </a:lnTo>
                    <a:lnTo>
                      <a:pt x="1188" y="360"/>
                    </a:lnTo>
                    <a:lnTo>
                      <a:pt x="1188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5" name="Freeform 310"/>
              <p:cNvSpPr>
                <a:spLocks/>
              </p:cNvSpPr>
              <p:nvPr/>
            </p:nvSpPr>
            <p:spPr bwMode="auto">
              <a:xfrm flipH="1">
                <a:off x="1412" y="2694"/>
                <a:ext cx="120" cy="109"/>
              </a:xfrm>
              <a:custGeom>
                <a:avLst/>
                <a:gdLst>
                  <a:gd name="T0" fmla="*/ 0 w 882"/>
                  <a:gd name="T1" fmla="*/ 0 h 563"/>
                  <a:gd name="T2" fmla="*/ 0 w 882"/>
                  <a:gd name="T3" fmla="*/ 0 h 563"/>
                  <a:gd name="T4" fmla="*/ 0 w 882"/>
                  <a:gd name="T5" fmla="*/ 0 h 563"/>
                  <a:gd name="T6" fmla="*/ 0 w 882"/>
                  <a:gd name="T7" fmla="*/ 0 h 563"/>
                  <a:gd name="T8" fmla="*/ 0 w 882"/>
                  <a:gd name="T9" fmla="*/ 0 h 5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563"/>
                  <a:gd name="T17" fmla="*/ 882 w 882"/>
                  <a:gd name="T18" fmla="*/ 563 h 5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563">
                    <a:moveTo>
                      <a:pt x="882" y="50"/>
                    </a:moveTo>
                    <a:lnTo>
                      <a:pt x="882" y="563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882" y="5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" name="Freeform 311"/>
              <p:cNvSpPr>
                <a:spLocks/>
              </p:cNvSpPr>
              <p:nvPr/>
            </p:nvSpPr>
            <p:spPr bwMode="auto">
              <a:xfrm flipH="1">
                <a:off x="1251" y="2660"/>
                <a:ext cx="281" cy="44"/>
              </a:xfrm>
              <a:custGeom>
                <a:avLst/>
                <a:gdLst>
                  <a:gd name="T0" fmla="*/ 0 w 2070"/>
                  <a:gd name="T1" fmla="*/ 0 h 225"/>
                  <a:gd name="T2" fmla="*/ 0 w 2070"/>
                  <a:gd name="T3" fmla="*/ 0 h 225"/>
                  <a:gd name="T4" fmla="*/ 0 w 2070"/>
                  <a:gd name="T5" fmla="*/ 0 h 225"/>
                  <a:gd name="T6" fmla="*/ 0 w 2070"/>
                  <a:gd name="T7" fmla="*/ 0 h 225"/>
                  <a:gd name="T8" fmla="*/ 0 w 2070"/>
                  <a:gd name="T9" fmla="*/ 0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0"/>
                  <a:gd name="T16" fmla="*/ 0 h 225"/>
                  <a:gd name="T17" fmla="*/ 2070 w 207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0" h="225">
                    <a:moveTo>
                      <a:pt x="0" y="175"/>
                    </a:moveTo>
                    <a:lnTo>
                      <a:pt x="892" y="225"/>
                    </a:lnTo>
                    <a:lnTo>
                      <a:pt x="2070" y="0"/>
                    </a:lnTo>
                    <a:lnTo>
                      <a:pt x="1202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" name="Freeform 312"/>
              <p:cNvSpPr>
                <a:spLocks/>
              </p:cNvSpPr>
              <p:nvPr/>
            </p:nvSpPr>
            <p:spPr bwMode="auto">
              <a:xfrm flipH="1">
                <a:off x="1338" y="2648"/>
                <a:ext cx="102" cy="40"/>
              </a:xfrm>
              <a:custGeom>
                <a:avLst/>
                <a:gdLst>
                  <a:gd name="T0" fmla="*/ 0 w 751"/>
                  <a:gd name="T1" fmla="*/ 0 h 210"/>
                  <a:gd name="T2" fmla="*/ 0 w 751"/>
                  <a:gd name="T3" fmla="*/ 0 h 210"/>
                  <a:gd name="T4" fmla="*/ 0 w 751"/>
                  <a:gd name="T5" fmla="*/ 0 h 210"/>
                  <a:gd name="T6" fmla="*/ 0 w 751"/>
                  <a:gd name="T7" fmla="*/ 0 h 210"/>
                  <a:gd name="T8" fmla="*/ 0 w 751"/>
                  <a:gd name="T9" fmla="*/ 0 h 210"/>
                  <a:gd name="T10" fmla="*/ 0 w 751"/>
                  <a:gd name="T11" fmla="*/ 0 h 2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1"/>
                  <a:gd name="T19" fmla="*/ 0 h 210"/>
                  <a:gd name="T20" fmla="*/ 751 w 751"/>
                  <a:gd name="T21" fmla="*/ 210 h 2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1" h="210">
                    <a:moveTo>
                      <a:pt x="0" y="120"/>
                    </a:moveTo>
                    <a:lnTo>
                      <a:pt x="0" y="188"/>
                    </a:lnTo>
                    <a:lnTo>
                      <a:pt x="351" y="210"/>
                    </a:lnTo>
                    <a:lnTo>
                      <a:pt x="751" y="135"/>
                    </a:lnTo>
                    <a:lnTo>
                      <a:pt x="751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8" name="Freeform 313"/>
              <p:cNvSpPr>
                <a:spLocks/>
              </p:cNvSpPr>
              <p:nvPr/>
            </p:nvSpPr>
            <p:spPr bwMode="auto">
              <a:xfrm flipH="1">
                <a:off x="1282" y="2475"/>
                <a:ext cx="131" cy="198"/>
              </a:xfrm>
              <a:custGeom>
                <a:avLst/>
                <a:gdLst>
                  <a:gd name="T0" fmla="*/ 0 w 960"/>
                  <a:gd name="T1" fmla="*/ 0 h 1031"/>
                  <a:gd name="T2" fmla="*/ 0 w 960"/>
                  <a:gd name="T3" fmla="*/ 0 h 1031"/>
                  <a:gd name="T4" fmla="*/ 0 w 960"/>
                  <a:gd name="T5" fmla="*/ 0 h 1031"/>
                  <a:gd name="T6" fmla="*/ 0 w 960"/>
                  <a:gd name="T7" fmla="*/ 0 h 1031"/>
                  <a:gd name="T8" fmla="*/ 0 w 960"/>
                  <a:gd name="T9" fmla="*/ 0 h 10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0"/>
                  <a:gd name="T16" fmla="*/ 0 h 1031"/>
                  <a:gd name="T17" fmla="*/ 960 w 960"/>
                  <a:gd name="T18" fmla="*/ 1031 h 10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0" h="1031">
                    <a:moveTo>
                      <a:pt x="135" y="1031"/>
                    </a:moveTo>
                    <a:lnTo>
                      <a:pt x="0" y="33"/>
                    </a:lnTo>
                    <a:lnTo>
                      <a:pt x="827" y="0"/>
                    </a:lnTo>
                    <a:lnTo>
                      <a:pt x="960" y="889"/>
                    </a:lnTo>
                    <a:lnTo>
                      <a:pt x="135" y="1031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9" name="Freeform 314"/>
              <p:cNvSpPr>
                <a:spLocks/>
              </p:cNvSpPr>
              <p:nvPr/>
            </p:nvSpPr>
            <p:spPr bwMode="auto">
              <a:xfrm flipH="1">
                <a:off x="1396" y="2480"/>
                <a:ext cx="114" cy="198"/>
              </a:xfrm>
              <a:custGeom>
                <a:avLst/>
                <a:gdLst>
                  <a:gd name="T0" fmla="*/ 0 w 850"/>
                  <a:gd name="T1" fmla="*/ 0 h 1026"/>
                  <a:gd name="T2" fmla="*/ 0 w 850"/>
                  <a:gd name="T3" fmla="*/ 0 h 1026"/>
                  <a:gd name="T4" fmla="*/ 0 w 850"/>
                  <a:gd name="T5" fmla="*/ 0 h 1026"/>
                  <a:gd name="T6" fmla="*/ 0 w 850"/>
                  <a:gd name="T7" fmla="*/ 0 h 1026"/>
                  <a:gd name="T8" fmla="*/ 0 w 850"/>
                  <a:gd name="T9" fmla="*/ 0 h 10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0"/>
                  <a:gd name="T16" fmla="*/ 0 h 1026"/>
                  <a:gd name="T17" fmla="*/ 850 w 850"/>
                  <a:gd name="T18" fmla="*/ 1026 h 10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0" h="1026">
                    <a:moveTo>
                      <a:pt x="715" y="0"/>
                    </a:moveTo>
                    <a:lnTo>
                      <a:pt x="0" y="228"/>
                    </a:lnTo>
                    <a:lnTo>
                      <a:pt x="102" y="1026"/>
                    </a:lnTo>
                    <a:lnTo>
                      <a:pt x="850" y="100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0" name="Freeform 315"/>
              <p:cNvSpPr>
                <a:spLocks/>
              </p:cNvSpPr>
              <p:nvPr/>
            </p:nvSpPr>
            <p:spPr bwMode="auto">
              <a:xfrm flipH="1">
                <a:off x="1297" y="2495"/>
                <a:ext cx="95" cy="148"/>
              </a:xfrm>
              <a:custGeom>
                <a:avLst/>
                <a:gdLst>
                  <a:gd name="T0" fmla="*/ 0 w 689"/>
                  <a:gd name="T1" fmla="*/ 0 h 778"/>
                  <a:gd name="T2" fmla="*/ 0 w 689"/>
                  <a:gd name="T3" fmla="*/ 0 h 778"/>
                  <a:gd name="T4" fmla="*/ 0 w 689"/>
                  <a:gd name="T5" fmla="*/ 0 h 778"/>
                  <a:gd name="T6" fmla="*/ 0 w 689"/>
                  <a:gd name="T7" fmla="*/ 0 h 778"/>
                  <a:gd name="T8" fmla="*/ 0 w 689"/>
                  <a:gd name="T9" fmla="*/ 0 h 7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9"/>
                  <a:gd name="T16" fmla="*/ 0 h 778"/>
                  <a:gd name="T17" fmla="*/ 689 w 689"/>
                  <a:gd name="T18" fmla="*/ 778 h 7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9" h="778">
                    <a:moveTo>
                      <a:pt x="0" y="36"/>
                    </a:moveTo>
                    <a:lnTo>
                      <a:pt x="98" y="778"/>
                    </a:lnTo>
                    <a:lnTo>
                      <a:pt x="689" y="689"/>
                    </a:lnTo>
                    <a:lnTo>
                      <a:pt x="587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1" name="Freeform 316"/>
              <p:cNvSpPr>
                <a:spLocks/>
              </p:cNvSpPr>
              <p:nvPr/>
            </p:nvSpPr>
            <p:spPr bwMode="auto">
              <a:xfrm flipH="1">
                <a:off x="1262" y="2675"/>
                <a:ext cx="92" cy="93"/>
              </a:xfrm>
              <a:custGeom>
                <a:avLst/>
                <a:gdLst>
                  <a:gd name="T0" fmla="*/ 0 w 674"/>
                  <a:gd name="T1" fmla="*/ 0 h 482"/>
                  <a:gd name="T2" fmla="*/ 0 w 674"/>
                  <a:gd name="T3" fmla="*/ 0 h 482"/>
                  <a:gd name="T4" fmla="*/ 0 w 674"/>
                  <a:gd name="T5" fmla="*/ 0 h 482"/>
                  <a:gd name="T6" fmla="*/ 0 w 674"/>
                  <a:gd name="T7" fmla="*/ 0 h 482"/>
                  <a:gd name="T8" fmla="*/ 0 w 674"/>
                  <a:gd name="T9" fmla="*/ 0 h 4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482"/>
                  <a:gd name="T17" fmla="*/ 674 w 674"/>
                  <a:gd name="T18" fmla="*/ 482 h 4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482">
                    <a:moveTo>
                      <a:pt x="674" y="0"/>
                    </a:moveTo>
                    <a:lnTo>
                      <a:pt x="0" y="143"/>
                    </a:lnTo>
                    <a:lnTo>
                      <a:pt x="0" y="482"/>
                    </a:lnTo>
                    <a:lnTo>
                      <a:pt x="674" y="271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2" name="Line 317"/>
              <p:cNvSpPr>
                <a:spLocks noChangeShapeType="1"/>
              </p:cNvSpPr>
              <p:nvPr/>
            </p:nvSpPr>
            <p:spPr bwMode="auto">
              <a:xfrm flipH="1" flipV="1">
                <a:off x="1269" y="2699"/>
                <a:ext cx="24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3" name="Line 318"/>
              <p:cNvSpPr>
                <a:spLocks noChangeShapeType="1"/>
              </p:cNvSpPr>
              <p:nvPr/>
            </p:nvSpPr>
            <p:spPr bwMode="auto">
              <a:xfrm>
                <a:off x="1307" y="2709"/>
                <a:ext cx="31" cy="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4" name="Line 319"/>
              <p:cNvSpPr>
                <a:spLocks noChangeShapeType="1"/>
              </p:cNvSpPr>
              <p:nvPr/>
            </p:nvSpPr>
            <p:spPr bwMode="auto">
              <a:xfrm flipH="1">
                <a:off x="1300" y="2687"/>
                <a:ext cx="0" cy="6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5" name="Line 320"/>
              <p:cNvSpPr>
                <a:spLocks noChangeShapeType="1"/>
              </p:cNvSpPr>
              <p:nvPr/>
            </p:nvSpPr>
            <p:spPr bwMode="auto">
              <a:xfrm flipH="1">
                <a:off x="1343" y="2700"/>
                <a:ext cx="1" cy="6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6" name="Line 321"/>
              <p:cNvSpPr>
                <a:spLocks noChangeShapeType="1"/>
              </p:cNvSpPr>
              <p:nvPr/>
            </p:nvSpPr>
            <p:spPr bwMode="auto">
              <a:xfrm>
                <a:off x="1261" y="2699"/>
                <a:ext cx="83" cy="3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7" name="Line 322"/>
              <p:cNvSpPr>
                <a:spLocks noChangeShapeType="1"/>
              </p:cNvSpPr>
              <p:nvPr/>
            </p:nvSpPr>
            <p:spPr bwMode="auto">
              <a:xfrm flipH="1" flipV="1">
                <a:off x="1261" y="2690"/>
                <a:ext cx="83" cy="2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8" name="Freeform 323"/>
              <p:cNvSpPr>
                <a:spLocks/>
              </p:cNvSpPr>
              <p:nvPr/>
            </p:nvSpPr>
            <p:spPr bwMode="auto">
              <a:xfrm flipH="1">
                <a:off x="1363" y="2764"/>
                <a:ext cx="10" cy="37"/>
              </a:xfrm>
              <a:custGeom>
                <a:avLst/>
                <a:gdLst>
                  <a:gd name="T0" fmla="*/ 0 w 75"/>
                  <a:gd name="T1" fmla="*/ 0 h 194"/>
                  <a:gd name="T2" fmla="*/ 0 w 75"/>
                  <a:gd name="T3" fmla="*/ 0 h 194"/>
                  <a:gd name="T4" fmla="*/ 0 w 75"/>
                  <a:gd name="T5" fmla="*/ 0 h 194"/>
                  <a:gd name="T6" fmla="*/ 0 w 75"/>
                  <a:gd name="T7" fmla="*/ 0 h 194"/>
                  <a:gd name="T8" fmla="*/ 0 w 75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194"/>
                  <a:gd name="T17" fmla="*/ 75 w 75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194">
                    <a:moveTo>
                      <a:pt x="23" y="0"/>
                    </a:moveTo>
                    <a:lnTo>
                      <a:pt x="0" y="183"/>
                    </a:lnTo>
                    <a:lnTo>
                      <a:pt x="55" y="194"/>
                    </a:lnTo>
                    <a:lnTo>
                      <a:pt x="75" y="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9" name="Freeform 324"/>
              <p:cNvSpPr>
                <a:spLocks/>
              </p:cNvSpPr>
              <p:nvPr/>
            </p:nvSpPr>
            <p:spPr bwMode="auto">
              <a:xfrm flipH="1">
                <a:off x="1338" y="2769"/>
                <a:ext cx="28" cy="32"/>
              </a:xfrm>
              <a:custGeom>
                <a:avLst/>
                <a:gdLst>
                  <a:gd name="T0" fmla="*/ 0 w 206"/>
                  <a:gd name="T1" fmla="*/ 0 h 168"/>
                  <a:gd name="T2" fmla="*/ 0 w 206"/>
                  <a:gd name="T3" fmla="*/ 0 h 168"/>
                  <a:gd name="T4" fmla="*/ 0 w 206"/>
                  <a:gd name="T5" fmla="*/ 0 h 168"/>
                  <a:gd name="T6" fmla="*/ 0 w 206"/>
                  <a:gd name="T7" fmla="*/ 0 h 168"/>
                  <a:gd name="T8" fmla="*/ 0 w 206"/>
                  <a:gd name="T9" fmla="*/ 0 h 168"/>
                  <a:gd name="T10" fmla="*/ 0 w 206"/>
                  <a:gd name="T11" fmla="*/ 0 h 168"/>
                  <a:gd name="T12" fmla="*/ 0 w 206"/>
                  <a:gd name="T13" fmla="*/ 0 h 1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6"/>
                  <a:gd name="T22" fmla="*/ 0 h 168"/>
                  <a:gd name="T23" fmla="*/ 206 w 206"/>
                  <a:gd name="T24" fmla="*/ 168 h 1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6" h="168">
                    <a:moveTo>
                      <a:pt x="17" y="5"/>
                    </a:moveTo>
                    <a:lnTo>
                      <a:pt x="0" y="168"/>
                    </a:lnTo>
                    <a:lnTo>
                      <a:pt x="206" y="84"/>
                    </a:lnTo>
                    <a:lnTo>
                      <a:pt x="126" y="58"/>
                    </a:lnTo>
                    <a:lnTo>
                      <a:pt x="52" y="97"/>
                    </a:lnTo>
                    <a:lnTo>
                      <a:pt x="75" y="0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0" name="Freeform 325"/>
              <p:cNvSpPr>
                <a:spLocks/>
              </p:cNvSpPr>
              <p:nvPr/>
            </p:nvSpPr>
            <p:spPr bwMode="auto">
              <a:xfrm flipH="1">
                <a:off x="1169" y="2677"/>
                <a:ext cx="215" cy="141"/>
              </a:xfrm>
              <a:custGeom>
                <a:avLst/>
                <a:gdLst>
                  <a:gd name="T0" fmla="*/ 0 w 1583"/>
                  <a:gd name="T1" fmla="*/ 0 h 729"/>
                  <a:gd name="T2" fmla="*/ 0 w 1583"/>
                  <a:gd name="T3" fmla="*/ 0 h 729"/>
                  <a:gd name="T4" fmla="*/ 0 w 1583"/>
                  <a:gd name="T5" fmla="*/ 0 h 729"/>
                  <a:gd name="T6" fmla="*/ 0 w 1583"/>
                  <a:gd name="T7" fmla="*/ 0 h 729"/>
                  <a:gd name="T8" fmla="*/ 0 w 1583"/>
                  <a:gd name="T9" fmla="*/ 0 h 7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83"/>
                  <a:gd name="T16" fmla="*/ 0 h 729"/>
                  <a:gd name="T17" fmla="*/ 1583 w 1583"/>
                  <a:gd name="T18" fmla="*/ 729 h 7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83" h="729">
                    <a:moveTo>
                      <a:pt x="0" y="309"/>
                    </a:moveTo>
                    <a:lnTo>
                      <a:pt x="759" y="729"/>
                    </a:lnTo>
                    <a:lnTo>
                      <a:pt x="1583" y="318"/>
                    </a:lnTo>
                    <a:lnTo>
                      <a:pt x="951" y="0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1" name="Freeform 326"/>
              <p:cNvSpPr>
                <a:spLocks/>
              </p:cNvSpPr>
              <p:nvPr/>
            </p:nvSpPr>
            <p:spPr bwMode="auto">
              <a:xfrm flipH="1">
                <a:off x="1280" y="2736"/>
                <a:ext cx="108" cy="101"/>
              </a:xfrm>
              <a:custGeom>
                <a:avLst/>
                <a:gdLst>
                  <a:gd name="T0" fmla="*/ 0 w 792"/>
                  <a:gd name="T1" fmla="*/ 0 h 516"/>
                  <a:gd name="T2" fmla="*/ 0 w 792"/>
                  <a:gd name="T3" fmla="*/ 0 h 516"/>
                  <a:gd name="T4" fmla="*/ 0 w 792"/>
                  <a:gd name="T5" fmla="*/ 0 h 516"/>
                  <a:gd name="T6" fmla="*/ 0 w 792"/>
                  <a:gd name="T7" fmla="*/ 0 h 516"/>
                  <a:gd name="T8" fmla="*/ 0 w 792"/>
                  <a:gd name="T9" fmla="*/ 0 h 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2"/>
                  <a:gd name="T16" fmla="*/ 0 h 516"/>
                  <a:gd name="T17" fmla="*/ 792 w 792"/>
                  <a:gd name="T18" fmla="*/ 516 h 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2" h="516">
                    <a:moveTo>
                      <a:pt x="28" y="0"/>
                    </a:moveTo>
                    <a:lnTo>
                      <a:pt x="792" y="426"/>
                    </a:lnTo>
                    <a:lnTo>
                      <a:pt x="770" y="516"/>
                    </a:lnTo>
                    <a:lnTo>
                      <a:pt x="0" y="8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2" name="Freeform 327"/>
              <p:cNvSpPr>
                <a:spLocks/>
              </p:cNvSpPr>
              <p:nvPr/>
            </p:nvSpPr>
            <p:spPr bwMode="auto">
              <a:xfrm flipH="1">
                <a:off x="1168" y="2739"/>
                <a:ext cx="114" cy="98"/>
              </a:xfrm>
              <a:custGeom>
                <a:avLst/>
                <a:gdLst>
                  <a:gd name="T0" fmla="*/ 0 w 846"/>
                  <a:gd name="T1" fmla="*/ 0 h 507"/>
                  <a:gd name="T2" fmla="*/ 0 w 846"/>
                  <a:gd name="T3" fmla="*/ 0 h 507"/>
                  <a:gd name="T4" fmla="*/ 0 w 846"/>
                  <a:gd name="T5" fmla="*/ 0 h 507"/>
                  <a:gd name="T6" fmla="*/ 0 w 846"/>
                  <a:gd name="T7" fmla="*/ 0 h 507"/>
                  <a:gd name="T8" fmla="*/ 0 w 846"/>
                  <a:gd name="T9" fmla="*/ 0 h 5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507"/>
                  <a:gd name="T17" fmla="*/ 846 w 846"/>
                  <a:gd name="T18" fmla="*/ 507 h 5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507">
                    <a:moveTo>
                      <a:pt x="0" y="507"/>
                    </a:moveTo>
                    <a:lnTo>
                      <a:pt x="25" y="411"/>
                    </a:lnTo>
                    <a:lnTo>
                      <a:pt x="846" y="0"/>
                    </a:lnTo>
                    <a:lnTo>
                      <a:pt x="817" y="76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3" name="Freeform 328"/>
              <p:cNvSpPr>
                <a:spLocks/>
              </p:cNvSpPr>
              <p:nvPr/>
            </p:nvSpPr>
            <p:spPr bwMode="auto">
              <a:xfrm flipH="1">
                <a:off x="1255" y="2742"/>
                <a:ext cx="87" cy="64"/>
              </a:xfrm>
              <a:custGeom>
                <a:avLst/>
                <a:gdLst>
                  <a:gd name="T0" fmla="*/ 0 w 637"/>
                  <a:gd name="T1" fmla="*/ 0 h 321"/>
                  <a:gd name="T2" fmla="*/ 0 w 637"/>
                  <a:gd name="T3" fmla="*/ 0 h 321"/>
                  <a:gd name="T4" fmla="*/ 0 w 637"/>
                  <a:gd name="T5" fmla="*/ 0 h 321"/>
                  <a:gd name="T6" fmla="*/ 0 w 637"/>
                  <a:gd name="T7" fmla="*/ 0 h 321"/>
                  <a:gd name="T8" fmla="*/ 0 w 637"/>
                  <a:gd name="T9" fmla="*/ 0 h 3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321"/>
                  <a:gd name="T17" fmla="*/ 637 w 637"/>
                  <a:gd name="T18" fmla="*/ 321 h 3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321">
                    <a:moveTo>
                      <a:pt x="0" y="83"/>
                    </a:moveTo>
                    <a:lnTo>
                      <a:pt x="220" y="0"/>
                    </a:lnTo>
                    <a:lnTo>
                      <a:pt x="637" y="224"/>
                    </a:lnTo>
                    <a:lnTo>
                      <a:pt x="425" y="321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4" name="Freeform 329"/>
              <p:cNvSpPr>
                <a:spLocks/>
              </p:cNvSpPr>
              <p:nvPr/>
            </p:nvSpPr>
            <p:spPr bwMode="auto">
              <a:xfrm flipH="1">
                <a:off x="1178" y="2700"/>
                <a:ext cx="129" cy="84"/>
              </a:xfrm>
              <a:custGeom>
                <a:avLst/>
                <a:gdLst>
                  <a:gd name="T0" fmla="*/ 0 w 938"/>
                  <a:gd name="T1" fmla="*/ 0 h 434"/>
                  <a:gd name="T2" fmla="*/ 0 w 938"/>
                  <a:gd name="T3" fmla="*/ 0 h 434"/>
                  <a:gd name="T4" fmla="*/ 0 w 938"/>
                  <a:gd name="T5" fmla="*/ 0 h 434"/>
                  <a:gd name="T6" fmla="*/ 0 w 938"/>
                  <a:gd name="T7" fmla="*/ 0 h 434"/>
                  <a:gd name="T8" fmla="*/ 0 w 938"/>
                  <a:gd name="T9" fmla="*/ 0 h 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8"/>
                  <a:gd name="T16" fmla="*/ 0 h 434"/>
                  <a:gd name="T17" fmla="*/ 938 w 938"/>
                  <a:gd name="T18" fmla="*/ 434 h 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8" h="434">
                    <a:moveTo>
                      <a:pt x="0" y="210"/>
                    </a:moveTo>
                    <a:lnTo>
                      <a:pt x="410" y="434"/>
                    </a:lnTo>
                    <a:lnTo>
                      <a:pt x="938" y="186"/>
                    </a:lnTo>
                    <a:lnTo>
                      <a:pt x="554" y="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5" name="Freeform 330"/>
              <p:cNvSpPr>
                <a:spLocks/>
              </p:cNvSpPr>
              <p:nvPr/>
            </p:nvSpPr>
            <p:spPr bwMode="auto">
              <a:xfrm flipH="1">
                <a:off x="1232" y="2682"/>
                <a:ext cx="141" cy="75"/>
              </a:xfrm>
              <a:custGeom>
                <a:avLst/>
                <a:gdLst>
                  <a:gd name="T0" fmla="*/ 0 w 1034"/>
                  <a:gd name="T1" fmla="*/ 0 h 395"/>
                  <a:gd name="T2" fmla="*/ 0 w 1034"/>
                  <a:gd name="T3" fmla="*/ 0 h 395"/>
                  <a:gd name="T4" fmla="*/ 0 w 1034"/>
                  <a:gd name="T5" fmla="*/ 0 h 395"/>
                  <a:gd name="T6" fmla="*/ 0 w 1034"/>
                  <a:gd name="T7" fmla="*/ 0 h 395"/>
                  <a:gd name="T8" fmla="*/ 0 w 1034"/>
                  <a:gd name="T9" fmla="*/ 0 h 3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4"/>
                  <a:gd name="T16" fmla="*/ 0 h 395"/>
                  <a:gd name="T17" fmla="*/ 1034 w 1034"/>
                  <a:gd name="T18" fmla="*/ 395 h 3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4" h="395">
                    <a:moveTo>
                      <a:pt x="216" y="395"/>
                    </a:moveTo>
                    <a:lnTo>
                      <a:pt x="0" y="285"/>
                    </a:lnTo>
                    <a:lnTo>
                      <a:pt x="867" y="0"/>
                    </a:lnTo>
                    <a:lnTo>
                      <a:pt x="1034" y="82"/>
                    </a:lnTo>
                    <a:lnTo>
                      <a:pt x="216" y="395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6" name="Line 331"/>
              <p:cNvSpPr>
                <a:spLocks noChangeShapeType="1"/>
              </p:cNvSpPr>
              <p:nvPr/>
            </p:nvSpPr>
            <p:spPr bwMode="auto">
              <a:xfrm flipH="1" flipV="1">
                <a:off x="1249" y="2685"/>
                <a:ext cx="120" cy="5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7" name="Line 332"/>
              <p:cNvSpPr>
                <a:spLocks noChangeShapeType="1"/>
              </p:cNvSpPr>
              <p:nvPr/>
            </p:nvSpPr>
            <p:spPr bwMode="auto">
              <a:xfrm flipH="1" flipV="1">
                <a:off x="1242" y="2688"/>
                <a:ext cx="117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8" name="Line 333"/>
              <p:cNvSpPr>
                <a:spLocks noChangeShapeType="1"/>
              </p:cNvSpPr>
              <p:nvPr/>
            </p:nvSpPr>
            <p:spPr bwMode="auto">
              <a:xfrm flipH="1" flipV="1">
                <a:off x="1236" y="2694"/>
                <a:ext cx="115" cy="6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9" name="Line 334"/>
              <p:cNvSpPr>
                <a:spLocks noChangeShapeType="1"/>
              </p:cNvSpPr>
              <p:nvPr/>
            </p:nvSpPr>
            <p:spPr bwMode="auto">
              <a:xfrm flipH="1" flipV="1">
                <a:off x="1222" y="2704"/>
                <a:ext cx="113" cy="6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0" name="Line 335"/>
              <p:cNvSpPr>
                <a:spLocks noChangeShapeType="1"/>
              </p:cNvSpPr>
              <p:nvPr/>
            </p:nvSpPr>
            <p:spPr bwMode="auto">
              <a:xfrm flipH="1" flipV="1">
                <a:off x="1213" y="2710"/>
                <a:ext cx="112" cy="66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1" name="Line 336"/>
              <p:cNvSpPr>
                <a:spLocks noChangeShapeType="1"/>
              </p:cNvSpPr>
              <p:nvPr/>
            </p:nvSpPr>
            <p:spPr bwMode="auto">
              <a:xfrm flipH="1" flipV="1">
                <a:off x="1212" y="2720"/>
                <a:ext cx="101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2" name="Line 337"/>
              <p:cNvSpPr>
                <a:spLocks noChangeShapeType="1"/>
              </p:cNvSpPr>
              <p:nvPr/>
            </p:nvSpPr>
            <p:spPr bwMode="auto">
              <a:xfrm flipH="1" flipV="1">
                <a:off x="1205" y="2725"/>
                <a:ext cx="98" cy="63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3" name="Line 338"/>
              <p:cNvSpPr>
                <a:spLocks noChangeShapeType="1"/>
              </p:cNvSpPr>
              <p:nvPr/>
            </p:nvSpPr>
            <p:spPr bwMode="auto">
              <a:xfrm flipH="1" flipV="1">
                <a:off x="1196" y="2734"/>
                <a:ext cx="93" cy="6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4" name="Line 339"/>
              <p:cNvSpPr>
                <a:spLocks noChangeShapeType="1"/>
              </p:cNvSpPr>
              <p:nvPr/>
            </p:nvSpPr>
            <p:spPr bwMode="auto">
              <a:xfrm flipH="1">
                <a:off x="1273" y="2754"/>
                <a:ext cx="58" cy="4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5" name="Line 340"/>
              <p:cNvSpPr>
                <a:spLocks noChangeShapeType="1"/>
              </p:cNvSpPr>
              <p:nvPr/>
            </p:nvSpPr>
            <p:spPr bwMode="auto">
              <a:xfrm flipH="1">
                <a:off x="1262" y="2749"/>
                <a:ext cx="57" cy="4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6" name="Line 341"/>
              <p:cNvSpPr>
                <a:spLocks noChangeShapeType="1"/>
              </p:cNvSpPr>
              <p:nvPr/>
            </p:nvSpPr>
            <p:spPr bwMode="auto">
              <a:xfrm flipH="1">
                <a:off x="1238" y="2734"/>
                <a:ext cx="56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7" name="Line 342"/>
              <p:cNvSpPr>
                <a:spLocks noChangeShapeType="1"/>
              </p:cNvSpPr>
              <p:nvPr/>
            </p:nvSpPr>
            <p:spPr bwMode="auto">
              <a:xfrm flipH="1">
                <a:off x="1226" y="2727"/>
                <a:ext cx="55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8" name="Line 343"/>
              <p:cNvSpPr>
                <a:spLocks noChangeShapeType="1"/>
              </p:cNvSpPr>
              <p:nvPr/>
            </p:nvSpPr>
            <p:spPr bwMode="auto">
              <a:xfrm flipH="1">
                <a:off x="1213" y="2720"/>
                <a:ext cx="54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9" name="Line 344"/>
              <p:cNvSpPr>
                <a:spLocks noChangeShapeType="1"/>
              </p:cNvSpPr>
              <p:nvPr/>
            </p:nvSpPr>
            <p:spPr bwMode="auto">
              <a:xfrm flipH="1">
                <a:off x="1203" y="2714"/>
                <a:ext cx="52" cy="4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0" name="Line 345"/>
              <p:cNvSpPr>
                <a:spLocks noChangeShapeType="1"/>
              </p:cNvSpPr>
              <p:nvPr/>
            </p:nvSpPr>
            <p:spPr bwMode="auto">
              <a:xfrm flipH="1">
                <a:off x="1192" y="2707"/>
                <a:ext cx="52" cy="3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1" name="Line 346"/>
              <p:cNvSpPr>
                <a:spLocks noChangeShapeType="1"/>
              </p:cNvSpPr>
              <p:nvPr/>
            </p:nvSpPr>
            <p:spPr bwMode="auto">
              <a:xfrm flipH="1">
                <a:off x="1327" y="2727"/>
                <a:ext cx="28" cy="2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2" name="Line 347"/>
              <p:cNvSpPr>
                <a:spLocks noChangeShapeType="1"/>
              </p:cNvSpPr>
              <p:nvPr/>
            </p:nvSpPr>
            <p:spPr bwMode="auto">
              <a:xfrm flipH="1">
                <a:off x="1311" y="2720"/>
                <a:ext cx="27" cy="1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3" name="Line 348"/>
              <p:cNvSpPr>
                <a:spLocks noChangeShapeType="1"/>
              </p:cNvSpPr>
              <p:nvPr/>
            </p:nvSpPr>
            <p:spPr bwMode="auto">
              <a:xfrm flipH="1">
                <a:off x="1294" y="2712"/>
                <a:ext cx="27" cy="2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4" name="Line 349"/>
              <p:cNvSpPr>
                <a:spLocks noChangeShapeType="1"/>
              </p:cNvSpPr>
              <p:nvPr/>
            </p:nvSpPr>
            <p:spPr bwMode="auto">
              <a:xfrm flipH="1">
                <a:off x="1278" y="2705"/>
                <a:ext cx="26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5" name="Line 350"/>
              <p:cNvSpPr>
                <a:spLocks noChangeShapeType="1"/>
              </p:cNvSpPr>
              <p:nvPr/>
            </p:nvSpPr>
            <p:spPr bwMode="auto">
              <a:xfrm flipH="1">
                <a:off x="1263" y="2697"/>
                <a:ext cx="25" cy="18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6" name="Line 351"/>
              <p:cNvSpPr>
                <a:spLocks noChangeShapeType="1"/>
              </p:cNvSpPr>
              <p:nvPr/>
            </p:nvSpPr>
            <p:spPr bwMode="auto">
              <a:xfrm flipH="1">
                <a:off x="1246" y="2688"/>
                <a:ext cx="23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7" name="Freeform 352"/>
              <p:cNvSpPr>
                <a:spLocks/>
              </p:cNvSpPr>
              <p:nvPr/>
            </p:nvSpPr>
            <p:spPr bwMode="auto">
              <a:xfrm flipH="1">
                <a:off x="1026" y="2887"/>
                <a:ext cx="283" cy="180"/>
              </a:xfrm>
              <a:custGeom>
                <a:avLst/>
                <a:gdLst>
                  <a:gd name="T0" fmla="*/ 0 w 2091"/>
                  <a:gd name="T1" fmla="*/ 0 h 931"/>
                  <a:gd name="T2" fmla="*/ 0 w 2091"/>
                  <a:gd name="T3" fmla="*/ 0 h 931"/>
                  <a:gd name="T4" fmla="*/ 0 w 2091"/>
                  <a:gd name="T5" fmla="*/ 0 h 931"/>
                  <a:gd name="T6" fmla="*/ 0 w 2091"/>
                  <a:gd name="T7" fmla="*/ 0 h 931"/>
                  <a:gd name="T8" fmla="*/ 0 w 2091"/>
                  <a:gd name="T9" fmla="*/ 0 h 931"/>
                  <a:gd name="T10" fmla="*/ 0 w 2091"/>
                  <a:gd name="T11" fmla="*/ 0 h 931"/>
                  <a:gd name="T12" fmla="*/ 0 w 2091"/>
                  <a:gd name="T13" fmla="*/ 0 h 931"/>
                  <a:gd name="T14" fmla="*/ 0 w 2091"/>
                  <a:gd name="T15" fmla="*/ 0 h 931"/>
                  <a:gd name="T16" fmla="*/ 0 w 2091"/>
                  <a:gd name="T17" fmla="*/ 0 h 931"/>
                  <a:gd name="T18" fmla="*/ 0 w 2091"/>
                  <a:gd name="T19" fmla="*/ 0 h 931"/>
                  <a:gd name="T20" fmla="*/ 0 w 2091"/>
                  <a:gd name="T21" fmla="*/ 0 h 931"/>
                  <a:gd name="T22" fmla="*/ 0 w 2091"/>
                  <a:gd name="T23" fmla="*/ 0 h 931"/>
                  <a:gd name="T24" fmla="*/ 0 w 2091"/>
                  <a:gd name="T25" fmla="*/ 0 h 931"/>
                  <a:gd name="T26" fmla="*/ 0 w 2091"/>
                  <a:gd name="T27" fmla="*/ 0 h 931"/>
                  <a:gd name="T28" fmla="*/ 0 w 2091"/>
                  <a:gd name="T29" fmla="*/ 0 h 931"/>
                  <a:gd name="T30" fmla="*/ 0 w 2091"/>
                  <a:gd name="T31" fmla="*/ 0 h 931"/>
                  <a:gd name="T32" fmla="*/ 0 w 2091"/>
                  <a:gd name="T33" fmla="*/ 0 h 931"/>
                  <a:gd name="T34" fmla="*/ 0 w 2091"/>
                  <a:gd name="T35" fmla="*/ 0 h 931"/>
                  <a:gd name="T36" fmla="*/ 0 w 2091"/>
                  <a:gd name="T37" fmla="*/ 0 h 931"/>
                  <a:gd name="T38" fmla="*/ 0 w 2091"/>
                  <a:gd name="T39" fmla="*/ 0 h 931"/>
                  <a:gd name="T40" fmla="*/ 0 w 2091"/>
                  <a:gd name="T41" fmla="*/ 0 h 931"/>
                  <a:gd name="T42" fmla="*/ 0 w 2091"/>
                  <a:gd name="T43" fmla="*/ 0 h 931"/>
                  <a:gd name="T44" fmla="*/ 0 w 2091"/>
                  <a:gd name="T45" fmla="*/ 0 h 931"/>
                  <a:gd name="T46" fmla="*/ 0 w 2091"/>
                  <a:gd name="T47" fmla="*/ 0 h 931"/>
                  <a:gd name="T48" fmla="*/ 0 w 2091"/>
                  <a:gd name="T49" fmla="*/ 0 h 931"/>
                  <a:gd name="T50" fmla="*/ 0 w 2091"/>
                  <a:gd name="T51" fmla="*/ 0 h 931"/>
                  <a:gd name="T52" fmla="*/ 0 w 2091"/>
                  <a:gd name="T53" fmla="*/ 0 h 931"/>
                  <a:gd name="T54" fmla="*/ 0 w 2091"/>
                  <a:gd name="T55" fmla="*/ 0 h 931"/>
                  <a:gd name="T56" fmla="*/ 0 w 2091"/>
                  <a:gd name="T57" fmla="*/ 0 h 931"/>
                  <a:gd name="T58" fmla="*/ 0 w 2091"/>
                  <a:gd name="T59" fmla="*/ 0 h 931"/>
                  <a:gd name="T60" fmla="*/ 0 w 2091"/>
                  <a:gd name="T61" fmla="*/ 0 h 931"/>
                  <a:gd name="T62" fmla="*/ 0 w 2091"/>
                  <a:gd name="T63" fmla="*/ 0 h 931"/>
                  <a:gd name="T64" fmla="*/ 0 w 2091"/>
                  <a:gd name="T65" fmla="*/ 0 h 931"/>
                  <a:gd name="T66" fmla="*/ 0 w 2091"/>
                  <a:gd name="T67" fmla="*/ 0 h 931"/>
                  <a:gd name="T68" fmla="*/ 0 w 2091"/>
                  <a:gd name="T69" fmla="*/ 0 h 931"/>
                  <a:gd name="T70" fmla="*/ 0 w 2091"/>
                  <a:gd name="T71" fmla="*/ 0 h 931"/>
                  <a:gd name="T72" fmla="*/ 0 w 2091"/>
                  <a:gd name="T73" fmla="*/ 0 h 931"/>
                  <a:gd name="T74" fmla="*/ 0 w 2091"/>
                  <a:gd name="T75" fmla="*/ 0 h 931"/>
                  <a:gd name="T76" fmla="*/ 0 w 2091"/>
                  <a:gd name="T77" fmla="*/ 0 h 931"/>
                  <a:gd name="T78" fmla="*/ 0 w 2091"/>
                  <a:gd name="T79" fmla="*/ 0 h 931"/>
                  <a:gd name="T80" fmla="*/ 0 w 2091"/>
                  <a:gd name="T81" fmla="*/ 0 h 931"/>
                  <a:gd name="T82" fmla="*/ 0 w 2091"/>
                  <a:gd name="T83" fmla="*/ 0 h 931"/>
                  <a:gd name="T84" fmla="*/ 0 w 2091"/>
                  <a:gd name="T85" fmla="*/ 0 h 931"/>
                  <a:gd name="T86" fmla="*/ 0 w 2091"/>
                  <a:gd name="T87" fmla="*/ 0 h 931"/>
                  <a:gd name="T88" fmla="*/ 0 w 2091"/>
                  <a:gd name="T89" fmla="*/ 0 h 9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091"/>
                  <a:gd name="T136" fmla="*/ 0 h 931"/>
                  <a:gd name="T137" fmla="*/ 2091 w 2091"/>
                  <a:gd name="T138" fmla="*/ 931 h 9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091" h="931">
                    <a:moveTo>
                      <a:pt x="182" y="927"/>
                    </a:moveTo>
                    <a:lnTo>
                      <a:pt x="5" y="905"/>
                    </a:lnTo>
                    <a:lnTo>
                      <a:pt x="0" y="695"/>
                    </a:lnTo>
                    <a:lnTo>
                      <a:pt x="9" y="537"/>
                    </a:lnTo>
                    <a:lnTo>
                      <a:pt x="100" y="442"/>
                    </a:lnTo>
                    <a:lnTo>
                      <a:pt x="210" y="387"/>
                    </a:lnTo>
                    <a:lnTo>
                      <a:pt x="460" y="296"/>
                    </a:lnTo>
                    <a:lnTo>
                      <a:pt x="828" y="207"/>
                    </a:lnTo>
                    <a:lnTo>
                      <a:pt x="900" y="201"/>
                    </a:lnTo>
                    <a:lnTo>
                      <a:pt x="948" y="207"/>
                    </a:lnTo>
                    <a:lnTo>
                      <a:pt x="960" y="188"/>
                    </a:lnTo>
                    <a:lnTo>
                      <a:pt x="980" y="169"/>
                    </a:lnTo>
                    <a:lnTo>
                      <a:pt x="1003" y="173"/>
                    </a:lnTo>
                    <a:lnTo>
                      <a:pt x="1035" y="176"/>
                    </a:lnTo>
                    <a:lnTo>
                      <a:pt x="1049" y="138"/>
                    </a:lnTo>
                    <a:lnTo>
                      <a:pt x="1077" y="118"/>
                    </a:lnTo>
                    <a:lnTo>
                      <a:pt x="1106" y="112"/>
                    </a:lnTo>
                    <a:lnTo>
                      <a:pt x="1144" y="112"/>
                    </a:lnTo>
                    <a:lnTo>
                      <a:pt x="1138" y="82"/>
                    </a:lnTo>
                    <a:lnTo>
                      <a:pt x="1182" y="0"/>
                    </a:lnTo>
                    <a:lnTo>
                      <a:pt x="2040" y="22"/>
                    </a:lnTo>
                    <a:lnTo>
                      <a:pt x="2037" y="110"/>
                    </a:lnTo>
                    <a:lnTo>
                      <a:pt x="2053" y="188"/>
                    </a:lnTo>
                    <a:lnTo>
                      <a:pt x="2065" y="244"/>
                    </a:lnTo>
                    <a:lnTo>
                      <a:pt x="2080" y="314"/>
                    </a:lnTo>
                    <a:lnTo>
                      <a:pt x="2091" y="427"/>
                    </a:lnTo>
                    <a:lnTo>
                      <a:pt x="2077" y="494"/>
                    </a:lnTo>
                    <a:lnTo>
                      <a:pt x="2053" y="557"/>
                    </a:lnTo>
                    <a:lnTo>
                      <a:pt x="2023" y="610"/>
                    </a:lnTo>
                    <a:lnTo>
                      <a:pt x="1983" y="629"/>
                    </a:lnTo>
                    <a:lnTo>
                      <a:pt x="1921" y="648"/>
                    </a:lnTo>
                    <a:lnTo>
                      <a:pt x="1838" y="673"/>
                    </a:lnTo>
                    <a:lnTo>
                      <a:pt x="1801" y="717"/>
                    </a:lnTo>
                    <a:lnTo>
                      <a:pt x="1757" y="754"/>
                    </a:lnTo>
                    <a:lnTo>
                      <a:pt x="1686" y="786"/>
                    </a:lnTo>
                    <a:lnTo>
                      <a:pt x="1605" y="812"/>
                    </a:lnTo>
                    <a:lnTo>
                      <a:pt x="1475" y="827"/>
                    </a:lnTo>
                    <a:lnTo>
                      <a:pt x="1364" y="827"/>
                    </a:lnTo>
                    <a:lnTo>
                      <a:pt x="1279" y="818"/>
                    </a:lnTo>
                    <a:lnTo>
                      <a:pt x="1202" y="812"/>
                    </a:lnTo>
                    <a:lnTo>
                      <a:pt x="1144" y="843"/>
                    </a:lnTo>
                    <a:lnTo>
                      <a:pt x="1031" y="837"/>
                    </a:lnTo>
                    <a:lnTo>
                      <a:pt x="582" y="901"/>
                    </a:lnTo>
                    <a:lnTo>
                      <a:pt x="386" y="931"/>
                    </a:lnTo>
                    <a:lnTo>
                      <a:pt x="182" y="927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8" name="Freeform 353"/>
              <p:cNvSpPr>
                <a:spLocks/>
              </p:cNvSpPr>
              <p:nvPr/>
            </p:nvSpPr>
            <p:spPr bwMode="auto">
              <a:xfrm flipH="1">
                <a:off x="1028" y="2904"/>
                <a:ext cx="280" cy="160"/>
              </a:xfrm>
              <a:custGeom>
                <a:avLst/>
                <a:gdLst>
                  <a:gd name="T0" fmla="*/ 0 w 2049"/>
                  <a:gd name="T1" fmla="*/ 0 h 829"/>
                  <a:gd name="T2" fmla="*/ 0 w 2049"/>
                  <a:gd name="T3" fmla="*/ 0 h 829"/>
                  <a:gd name="T4" fmla="*/ 0 w 2049"/>
                  <a:gd name="T5" fmla="*/ 0 h 829"/>
                  <a:gd name="T6" fmla="*/ 0 w 2049"/>
                  <a:gd name="T7" fmla="*/ 0 h 829"/>
                  <a:gd name="T8" fmla="*/ 0 w 2049"/>
                  <a:gd name="T9" fmla="*/ 0 h 829"/>
                  <a:gd name="T10" fmla="*/ 0 w 2049"/>
                  <a:gd name="T11" fmla="*/ 0 h 829"/>
                  <a:gd name="T12" fmla="*/ 0 w 2049"/>
                  <a:gd name="T13" fmla="*/ 0 h 829"/>
                  <a:gd name="T14" fmla="*/ 0 w 2049"/>
                  <a:gd name="T15" fmla="*/ 0 h 829"/>
                  <a:gd name="T16" fmla="*/ 0 w 2049"/>
                  <a:gd name="T17" fmla="*/ 0 h 829"/>
                  <a:gd name="T18" fmla="*/ 0 w 2049"/>
                  <a:gd name="T19" fmla="*/ 0 h 829"/>
                  <a:gd name="T20" fmla="*/ 0 w 2049"/>
                  <a:gd name="T21" fmla="*/ 0 h 829"/>
                  <a:gd name="T22" fmla="*/ 0 w 2049"/>
                  <a:gd name="T23" fmla="*/ 0 h 829"/>
                  <a:gd name="T24" fmla="*/ 0 w 2049"/>
                  <a:gd name="T25" fmla="*/ 0 h 829"/>
                  <a:gd name="T26" fmla="*/ 0 w 2049"/>
                  <a:gd name="T27" fmla="*/ 0 h 829"/>
                  <a:gd name="T28" fmla="*/ 0 w 2049"/>
                  <a:gd name="T29" fmla="*/ 0 h 829"/>
                  <a:gd name="T30" fmla="*/ 0 w 2049"/>
                  <a:gd name="T31" fmla="*/ 0 h 829"/>
                  <a:gd name="T32" fmla="*/ 0 w 2049"/>
                  <a:gd name="T33" fmla="*/ 0 h 829"/>
                  <a:gd name="T34" fmla="*/ 0 w 2049"/>
                  <a:gd name="T35" fmla="*/ 0 h 829"/>
                  <a:gd name="T36" fmla="*/ 0 w 2049"/>
                  <a:gd name="T37" fmla="*/ 0 h 829"/>
                  <a:gd name="T38" fmla="*/ 0 w 2049"/>
                  <a:gd name="T39" fmla="*/ 0 h 829"/>
                  <a:gd name="T40" fmla="*/ 0 w 2049"/>
                  <a:gd name="T41" fmla="*/ 0 h 829"/>
                  <a:gd name="T42" fmla="*/ 0 w 2049"/>
                  <a:gd name="T43" fmla="*/ 0 h 829"/>
                  <a:gd name="T44" fmla="*/ 0 w 2049"/>
                  <a:gd name="T45" fmla="*/ 0 h 829"/>
                  <a:gd name="T46" fmla="*/ 0 w 2049"/>
                  <a:gd name="T47" fmla="*/ 0 h 829"/>
                  <a:gd name="T48" fmla="*/ 0 w 2049"/>
                  <a:gd name="T49" fmla="*/ 0 h 829"/>
                  <a:gd name="T50" fmla="*/ 0 w 2049"/>
                  <a:gd name="T51" fmla="*/ 0 h 829"/>
                  <a:gd name="T52" fmla="*/ 0 w 2049"/>
                  <a:gd name="T53" fmla="*/ 0 h 829"/>
                  <a:gd name="T54" fmla="*/ 0 w 2049"/>
                  <a:gd name="T55" fmla="*/ 0 h 829"/>
                  <a:gd name="T56" fmla="*/ 0 w 2049"/>
                  <a:gd name="T57" fmla="*/ 0 h 829"/>
                  <a:gd name="T58" fmla="*/ 0 w 2049"/>
                  <a:gd name="T59" fmla="*/ 0 h 829"/>
                  <a:gd name="T60" fmla="*/ 0 w 2049"/>
                  <a:gd name="T61" fmla="*/ 0 h 829"/>
                  <a:gd name="T62" fmla="*/ 0 w 2049"/>
                  <a:gd name="T63" fmla="*/ 0 h 829"/>
                  <a:gd name="T64" fmla="*/ 0 w 2049"/>
                  <a:gd name="T65" fmla="*/ 0 h 829"/>
                  <a:gd name="T66" fmla="*/ 0 w 2049"/>
                  <a:gd name="T67" fmla="*/ 0 h 829"/>
                  <a:gd name="T68" fmla="*/ 0 w 2049"/>
                  <a:gd name="T69" fmla="*/ 0 h 829"/>
                  <a:gd name="T70" fmla="*/ 0 w 2049"/>
                  <a:gd name="T71" fmla="*/ 0 h 829"/>
                  <a:gd name="T72" fmla="*/ 0 w 2049"/>
                  <a:gd name="T73" fmla="*/ 0 h 829"/>
                  <a:gd name="T74" fmla="*/ 0 w 2049"/>
                  <a:gd name="T75" fmla="*/ 0 h 829"/>
                  <a:gd name="T76" fmla="*/ 0 w 2049"/>
                  <a:gd name="T77" fmla="*/ 0 h 829"/>
                  <a:gd name="T78" fmla="*/ 0 w 2049"/>
                  <a:gd name="T79" fmla="*/ 0 h 829"/>
                  <a:gd name="T80" fmla="*/ 0 w 2049"/>
                  <a:gd name="T81" fmla="*/ 0 h 829"/>
                  <a:gd name="T82" fmla="*/ 0 w 2049"/>
                  <a:gd name="T83" fmla="*/ 0 h 829"/>
                  <a:gd name="T84" fmla="*/ 0 w 2049"/>
                  <a:gd name="T85" fmla="*/ 0 h 8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49"/>
                  <a:gd name="T130" fmla="*/ 0 h 829"/>
                  <a:gd name="T131" fmla="*/ 2049 w 2049"/>
                  <a:gd name="T132" fmla="*/ 829 h 8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49" h="829">
                    <a:moveTo>
                      <a:pt x="1982" y="31"/>
                    </a:moveTo>
                    <a:lnTo>
                      <a:pt x="1986" y="90"/>
                    </a:lnTo>
                    <a:lnTo>
                      <a:pt x="2010" y="67"/>
                    </a:lnTo>
                    <a:lnTo>
                      <a:pt x="2037" y="199"/>
                    </a:lnTo>
                    <a:lnTo>
                      <a:pt x="2049" y="353"/>
                    </a:lnTo>
                    <a:lnTo>
                      <a:pt x="1995" y="512"/>
                    </a:lnTo>
                    <a:lnTo>
                      <a:pt x="1868" y="549"/>
                    </a:lnTo>
                    <a:lnTo>
                      <a:pt x="1882" y="512"/>
                    </a:lnTo>
                    <a:lnTo>
                      <a:pt x="1814" y="567"/>
                    </a:lnTo>
                    <a:lnTo>
                      <a:pt x="1754" y="624"/>
                    </a:lnTo>
                    <a:lnTo>
                      <a:pt x="1622" y="688"/>
                    </a:lnTo>
                    <a:lnTo>
                      <a:pt x="1460" y="701"/>
                    </a:lnTo>
                    <a:lnTo>
                      <a:pt x="1264" y="710"/>
                    </a:lnTo>
                    <a:lnTo>
                      <a:pt x="1181" y="701"/>
                    </a:lnTo>
                    <a:lnTo>
                      <a:pt x="1255" y="669"/>
                    </a:lnTo>
                    <a:lnTo>
                      <a:pt x="1287" y="589"/>
                    </a:lnTo>
                    <a:lnTo>
                      <a:pt x="1228" y="656"/>
                    </a:lnTo>
                    <a:lnTo>
                      <a:pt x="1155" y="697"/>
                    </a:lnTo>
                    <a:lnTo>
                      <a:pt x="1086" y="733"/>
                    </a:lnTo>
                    <a:lnTo>
                      <a:pt x="1017" y="724"/>
                    </a:lnTo>
                    <a:lnTo>
                      <a:pt x="1063" y="692"/>
                    </a:lnTo>
                    <a:lnTo>
                      <a:pt x="1109" y="652"/>
                    </a:lnTo>
                    <a:lnTo>
                      <a:pt x="1036" y="678"/>
                    </a:lnTo>
                    <a:lnTo>
                      <a:pt x="963" y="733"/>
                    </a:lnTo>
                    <a:lnTo>
                      <a:pt x="726" y="761"/>
                    </a:lnTo>
                    <a:lnTo>
                      <a:pt x="491" y="797"/>
                    </a:lnTo>
                    <a:lnTo>
                      <a:pt x="409" y="793"/>
                    </a:lnTo>
                    <a:lnTo>
                      <a:pt x="495" y="742"/>
                    </a:lnTo>
                    <a:lnTo>
                      <a:pt x="581" y="724"/>
                    </a:lnTo>
                    <a:lnTo>
                      <a:pt x="486" y="720"/>
                    </a:lnTo>
                    <a:lnTo>
                      <a:pt x="414" y="752"/>
                    </a:lnTo>
                    <a:lnTo>
                      <a:pt x="319" y="815"/>
                    </a:lnTo>
                    <a:lnTo>
                      <a:pt x="386" y="720"/>
                    </a:lnTo>
                    <a:lnTo>
                      <a:pt x="473" y="669"/>
                    </a:lnTo>
                    <a:lnTo>
                      <a:pt x="359" y="692"/>
                    </a:lnTo>
                    <a:lnTo>
                      <a:pt x="300" y="765"/>
                    </a:lnTo>
                    <a:lnTo>
                      <a:pt x="287" y="829"/>
                    </a:lnTo>
                    <a:lnTo>
                      <a:pt x="214" y="742"/>
                    </a:lnTo>
                    <a:lnTo>
                      <a:pt x="140" y="701"/>
                    </a:lnTo>
                    <a:lnTo>
                      <a:pt x="182" y="746"/>
                    </a:lnTo>
                    <a:lnTo>
                      <a:pt x="241" y="829"/>
                    </a:lnTo>
                    <a:lnTo>
                      <a:pt x="59" y="793"/>
                    </a:lnTo>
                    <a:lnTo>
                      <a:pt x="23" y="778"/>
                    </a:lnTo>
                    <a:lnTo>
                      <a:pt x="0" y="674"/>
                    </a:lnTo>
                    <a:lnTo>
                      <a:pt x="13" y="530"/>
                    </a:lnTo>
                    <a:lnTo>
                      <a:pt x="40" y="435"/>
                    </a:lnTo>
                    <a:lnTo>
                      <a:pt x="155" y="362"/>
                    </a:lnTo>
                    <a:lnTo>
                      <a:pt x="296" y="298"/>
                    </a:lnTo>
                    <a:lnTo>
                      <a:pt x="572" y="207"/>
                    </a:lnTo>
                    <a:lnTo>
                      <a:pt x="795" y="145"/>
                    </a:lnTo>
                    <a:lnTo>
                      <a:pt x="917" y="135"/>
                    </a:lnTo>
                    <a:lnTo>
                      <a:pt x="968" y="207"/>
                    </a:lnTo>
                    <a:lnTo>
                      <a:pt x="1123" y="285"/>
                    </a:lnTo>
                    <a:lnTo>
                      <a:pt x="1040" y="217"/>
                    </a:lnTo>
                    <a:lnTo>
                      <a:pt x="977" y="182"/>
                    </a:lnTo>
                    <a:lnTo>
                      <a:pt x="953" y="131"/>
                    </a:lnTo>
                    <a:lnTo>
                      <a:pt x="963" y="108"/>
                    </a:lnTo>
                    <a:lnTo>
                      <a:pt x="1008" y="108"/>
                    </a:lnTo>
                    <a:lnTo>
                      <a:pt x="1036" y="135"/>
                    </a:lnTo>
                    <a:lnTo>
                      <a:pt x="1063" y="163"/>
                    </a:lnTo>
                    <a:lnTo>
                      <a:pt x="1132" y="190"/>
                    </a:lnTo>
                    <a:lnTo>
                      <a:pt x="1068" y="135"/>
                    </a:lnTo>
                    <a:lnTo>
                      <a:pt x="1040" y="95"/>
                    </a:lnTo>
                    <a:lnTo>
                      <a:pt x="1059" y="67"/>
                    </a:lnTo>
                    <a:lnTo>
                      <a:pt x="1113" y="50"/>
                    </a:lnTo>
                    <a:lnTo>
                      <a:pt x="1186" y="113"/>
                    </a:lnTo>
                    <a:lnTo>
                      <a:pt x="1255" y="154"/>
                    </a:lnTo>
                    <a:lnTo>
                      <a:pt x="1173" y="63"/>
                    </a:lnTo>
                    <a:lnTo>
                      <a:pt x="1145" y="27"/>
                    </a:lnTo>
                    <a:lnTo>
                      <a:pt x="1145" y="0"/>
                    </a:lnTo>
                    <a:lnTo>
                      <a:pt x="1213" y="10"/>
                    </a:lnTo>
                    <a:lnTo>
                      <a:pt x="1277" y="54"/>
                    </a:lnTo>
                    <a:lnTo>
                      <a:pt x="1319" y="86"/>
                    </a:lnTo>
                    <a:lnTo>
                      <a:pt x="1514" y="104"/>
                    </a:lnTo>
                    <a:lnTo>
                      <a:pt x="1508" y="54"/>
                    </a:lnTo>
                    <a:lnTo>
                      <a:pt x="1567" y="35"/>
                    </a:lnTo>
                    <a:lnTo>
                      <a:pt x="1567" y="99"/>
                    </a:lnTo>
                    <a:lnTo>
                      <a:pt x="1626" y="113"/>
                    </a:lnTo>
                    <a:lnTo>
                      <a:pt x="1754" y="131"/>
                    </a:lnTo>
                    <a:lnTo>
                      <a:pt x="1745" y="63"/>
                    </a:lnTo>
                    <a:lnTo>
                      <a:pt x="1790" y="63"/>
                    </a:lnTo>
                    <a:lnTo>
                      <a:pt x="1795" y="131"/>
                    </a:lnTo>
                    <a:lnTo>
                      <a:pt x="1868" y="127"/>
                    </a:lnTo>
                    <a:lnTo>
                      <a:pt x="1946" y="108"/>
                    </a:lnTo>
                    <a:lnTo>
                      <a:pt x="1950" y="54"/>
                    </a:lnTo>
                    <a:lnTo>
                      <a:pt x="1982" y="3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9" name="Freeform 354"/>
              <p:cNvSpPr>
                <a:spLocks/>
              </p:cNvSpPr>
              <p:nvPr/>
            </p:nvSpPr>
            <p:spPr bwMode="auto">
              <a:xfrm flipH="1">
                <a:off x="1068" y="2961"/>
                <a:ext cx="39" cy="10"/>
              </a:xfrm>
              <a:custGeom>
                <a:avLst/>
                <a:gdLst>
                  <a:gd name="T0" fmla="*/ 0 w 280"/>
                  <a:gd name="T1" fmla="*/ 0 h 48"/>
                  <a:gd name="T2" fmla="*/ 0 w 280"/>
                  <a:gd name="T3" fmla="*/ 0 h 48"/>
                  <a:gd name="T4" fmla="*/ 0 w 280"/>
                  <a:gd name="T5" fmla="*/ 0 h 48"/>
                  <a:gd name="T6" fmla="*/ 0 w 280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48"/>
                  <a:gd name="T14" fmla="*/ 280 w 280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48">
                    <a:moveTo>
                      <a:pt x="280" y="0"/>
                    </a:moveTo>
                    <a:lnTo>
                      <a:pt x="149" y="48"/>
                    </a:lnTo>
                    <a:lnTo>
                      <a:pt x="0" y="35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0" name="Freeform 355"/>
              <p:cNvSpPr>
                <a:spLocks/>
              </p:cNvSpPr>
              <p:nvPr/>
            </p:nvSpPr>
            <p:spPr bwMode="auto">
              <a:xfrm flipH="1">
                <a:off x="1030" y="2946"/>
                <a:ext cx="23" cy="12"/>
              </a:xfrm>
              <a:custGeom>
                <a:avLst/>
                <a:gdLst>
                  <a:gd name="T0" fmla="*/ 0 w 170"/>
                  <a:gd name="T1" fmla="*/ 0 h 57"/>
                  <a:gd name="T2" fmla="*/ 0 w 170"/>
                  <a:gd name="T3" fmla="*/ 0 h 57"/>
                  <a:gd name="T4" fmla="*/ 0 w 170"/>
                  <a:gd name="T5" fmla="*/ 0 h 57"/>
                  <a:gd name="T6" fmla="*/ 0 w 170"/>
                  <a:gd name="T7" fmla="*/ 0 h 57"/>
                  <a:gd name="T8" fmla="*/ 0 w 17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"/>
                  <a:gd name="T16" fmla="*/ 0 h 57"/>
                  <a:gd name="T17" fmla="*/ 170 w 170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" h="57">
                    <a:moveTo>
                      <a:pt x="170" y="0"/>
                    </a:moveTo>
                    <a:lnTo>
                      <a:pt x="125" y="35"/>
                    </a:lnTo>
                    <a:lnTo>
                      <a:pt x="0" y="53"/>
                    </a:lnTo>
                    <a:lnTo>
                      <a:pt x="130" y="57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1" name="Freeform 356"/>
              <p:cNvSpPr>
                <a:spLocks/>
              </p:cNvSpPr>
              <p:nvPr/>
            </p:nvSpPr>
            <p:spPr bwMode="auto">
              <a:xfrm flipH="1">
                <a:off x="1127" y="2937"/>
                <a:ext cx="36" cy="29"/>
              </a:xfrm>
              <a:custGeom>
                <a:avLst/>
                <a:gdLst>
                  <a:gd name="T0" fmla="*/ 0 w 263"/>
                  <a:gd name="T1" fmla="*/ 0 h 143"/>
                  <a:gd name="T2" fmla="*/ 0 w 263"/>
                  <a:gd name="T3" fmla="*/ 0 h 143"/>
                  <a:gd name="T4" fmla="*/ 0 w 263"/>
                  <a:gd name="T5" fmla="*/ 0 h 143"/>
                  <a:gd name="T6" fmla="*/ 0 w 263"/>
                  <a:gd name="T7" fmla="*/ 0 h 143"/>
                  <a:gd name="T8" fmla="*/ 0 w 263"/>
                  <a:gd name="T9" fmla="*/ 0 h 143"/>
                  <a:gd name="T10" fmla="*/ 0 w 263"/>
                  <a:gd name="T11" fmla="*/ 0 h 143"/>
                  <a:gd name="T12" fmla="*/ 0 w 263"/>
                  <a:gd name="T13" fmla="*/ 0 h 143"/>
                  <a:gd name="T14" fmla="*/ 0 w 263"/>
                  <a:gd name="T15" fmla="*/ 0 h 143"/>
                  <a:gd name="T16" fmla="*/ 0 w 263"/>
                  <a:gd name="T17" fmla="*/ 0 h 1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3"/>
                  <a:gd name="T28" fmla="*/ 0 h 143"/>
                  <a:gd name="T29" fmla="*/ 263 w 263"/>
                  <a:gd name="T30" fmla="*/ 143 h 1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3" h="143">
                    <a:moveTo>
                      <a:pt x="263" y="0"/>
                    </a:moveTo>
                    <a:lnTo>
                      <a:pt x="145" y="13"/>
                    </a:lnTo>
                    <a:lnTo>
                      <a:pt x="122" y="31"/>
                    </a:lnTo>
                    <a:lnTo>
                      <a:pt x="122" y="76"/>
                    </a:lnTo>
                    <a:lnTo>
                      <a:pt x="113" y="124"/>
                    </a:lnTo>
                    <a:lnTo>
                      <a:pt x="0" y="143"/>
                    </a:lnTo>
                    <a:lnTo>
                      <a:pt x="136" y="138"/>
                    </a:lnTo>
                    <a:lnTo>
                      <a:pt x="159" y="4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2" name="Freeform 357"/>
              <p:cNvSpPr>
                <a:spLocks/>
              </p:cNvSpPr>
              <p:nvPr/>
            </p:nvSpPr>
            <p:spPr bwMode="auto">
              <a:xfrm flipH="1">
                <a:off x="1163" y="3001"/>
                <a:ext cx="117" cy="41"/>
              </a:xfrm>
              <a:custGeom>
                <a:avLst/>
                <a:gdLst>
                  <a:gd name="T0" fmla="*/ 0 w 853"/>
                  <a:gd name="T1" fmla="*/ 0 h 212"/>
                  <a:gd name="T2" fmla="*/ 0 w 853"/>
                  <a:gd name="T3" fmla="*/ 0 h 212"/>
                  <a:gd name="T4" fmla="*/ 0 w 853"/>
                  <a:gd name="T5" fmla="*/ 0 h 212"/>
                  <a:gd name="T6" fmla="*/ 0 w 853"/>
                  <a:gd name="T7" fmla="*/ 0 h 212"/>
                  <a:gd name="T8" fmla="*/ 0 w 853"/>
                  <a:gd name="T9" fmla="*/ 0 h 212"/>
                  <a:gd name="T10" fmla="*/ 0 w 853"/>
                  <a:gd name="T11" fmla="*/ 0 h 212"/>
                  <a:gd name="T12" fmla="*/ 0 w 853"/>
                  <a:gd name="T13" fmla="*/ 0 h 212"/>
                  <a:gd name="T14" fmla="*/ 0 w 853"/>
                  <a:gd name="T15" fmla="*/ 0 h 212"/>
                  <a:gd name="T16" fmla="*/ 0 w 853"/>
                  <a:gd name="T17" fmla="*/ 0 h 212"/>
                  <a:gd name="T18" fmla="*/ 0 w 853"/>
                  <a:gd name="T19" fmla="*/ 0 h 212"/>
                  <a:gd name="T20" fmla="*/ 0 w 853"/>
                  <a:gd name="T21" fmla="*/ 0 h 212"/>
                  <a:gd name="T22" fmla="*/ 0 w 853"/>
                  <a:gd name="T23" fmla="*/ 0 h 212"/>
                  <a:gd name="T24" fmla="*/ 0 w 853"/>
                  <a:gd name="T25" fmla="*/ 0 h 212"/>
                  <a:gd name="T26" fmla="*/ 0 w 853"/>
                  <a:gd name="T27" fmla="*/ 0 h 2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53"/>
                  <a:gd name="T43" fmla="*/ 0 h 212"/>
                  <a:gd name="T44" fmla="*/ 853 w 853"/>
                  <a:gd name="T45" fmla="*/ 212 h 21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53" h="212">
                    <a:moveTo>
                      <a:pt x="853" y="0"/>
                    </a:moveTo>
                    <a:lnTo>
                      <a:pt x="636" y="10"/>
                    </a:lnTo>
                    <a:lnTo>
                      <a:pt x="413" y="63"/>
                    </a:lnTo>
                    <a:lnTo>
                      <a:pt x="249" y="71"/>
                    </a:lnTo>
                    <a:lnTo>
                      <a:pt x="114" y="99"/>
                    </a:lnTo>
                    <a:lnTo>
                      <a:pt x="64" y="170"/>
                    </a:lnTo>
                    <a:lnTo>
                      <a:pt x="0" y="212"/>
                    </a:lnTo>
                    <a:lnTo>
                      <a:pt x="64" y="198"/>
                    </a:lnTo>
                    <a:lnTo>
                      <a:pt x="123" y="117"/>
                    </a:lnTo>
                    <a:lnTo>
                      <a:pt x="304" y="81"/>
                    </a:lnTo>
                    <a:lnTo>
                      <a:pt x="413" y="81"/>
                    </a:lnTo>
                    <a:lnTo>
                      <a:pt x="500" y="63"/>
                    </a:lnTo>
                    <a:lnTo>
                      <a:pt x="649" y="2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3" name="Freeform 358"/>
              <p:cNvSpPr>
                <a:spLocks/>
              </p:cNvSpPr>
              <p:nvPr/>
            </p:nvSpPr>
            <p:spPr bwMode="auto">
              <a:xfrm flipH="1">
                <a:off x="1159" y="2690"/>
                <a:ext cx="102" cy="74"/>
              </a:xfrm>
              <a:custGeom>
                <a:avLst/>
                <a:gdLst>
                  <a:gd name="T0" fmla="*/ 0 w 751"/>
                  <a:gd name="T1" fmla="*/ 0 h 379"/>
                  <a:gd name="T2" fmla="*/ 0 w 751"/>
                  <a:gd name="T3" fmla="*/ 0 h 379"/>
                  <a:gd name="T4" fmla="*/ 0 w 751"/>
                  <a:gd name="T5" fmla="*/ 0 h 379"/>
                  <a:gd name="T6" fmla="*/ 0 w 751"/>
                  <a:gd name="T7" fmla="*/ 0 h 379"/>
                  <a:gd name="T8" fmla="*/ 0 w 751"/>
                  <a:gd name="T9" fmla="*/ 0 h 379"/>
                  <a:gd name="T10" fmla="*/ 0 w 751"/>
                  <a:gd name="T11" fmla="*/ 0 h 379"/>
                  <a:gd name="T12" fmla="*/ 0 w 751"/>
                  <a:gd name="T13" fmla="*/ 0 h 379"/>
                  <a:gd name="T14" fmla="*/ 0 w 751"/>
                  <a:gd name="T15" fmla="*/ 0 h 379"/>
                  <a:gd name="T16" fmla="*/ 0 w 751"/>
                  <a:gd name="T17" fmla="*/ 0 h 379"/>
                  <a:gd name="T18" fmla="*/ 0 w 751"/>
                  <a:gd name="T19" fmla="*/ 0 h 379"/>
                  <a:gd name="T20" fmla="*/ 0 w 751"/>
                  <a:gd name="T21" fmla="*/ 0 h 379"/>
                  <a:gd name="T22" fmla="*/ 0 w 751"/>
                  <a:gd name="T23" fmla="*/ 0 h 379"/>
                  <a:gd name="T24" fmla="*/ 0 w 751"/>
                  <a:gd name="T25" fmla="*/ 0 h 379"/>
                  <a:gd name="T26" fmla="*/ 0 w 751"/>
                  <a:gd name="T27" fmla="*/ 0 h 379"/>
                  <a:gd name="T28" fmla="*/ 0 w 751"/>
                  <a:gd name="T29" fmla="*/ 0 h 379"/>
                  <a:gd name="T30" fmla="*/ 0 w 751"/>
                  <a:gd name="T31" fmla="*/ 0 h 379"/>
                  <a:gd name="T32" fmla="*/ 0 w 751"/>
                  <a:gd name="T33" fmla="*/ 0 h 379"/>
                  <a:gd name="T34" fmla="*/ 0 w 751"/>
                  <a:gd name="T35" fmla="*/ 0 h 379"/>
                  <a:gd name="T36" fmla="*/ 0 w 751"/>
                  <a:gd name="T37" fmla="*/ 0 h 379"/>
                  <a:gd name="T38" fmla="*/ 0 w 751"/>
                  <a:gd name="T39" fmla="*/ 0 h 379"/>
                  <a:gd name="T40" fmla="*/ 0 w 751"/>
                  <a:gd name="T41" fmla="*/ 0 h 379"/>
                  <a:gd name="T42" fmla="*/ 0 w 751"/>
                  <a:gd name="T43" fmla="*/ 0 h 379"/>
                  <a:gd name="T44" fmla="*/ 0 w 751"/>
                  <a:gd name="T45" fmla="*/ 0 h 379"/>
                  <a:gd name="T46" fmla="*/ 0 w 751"/>
                  <a:gd name="T47" fmla="*/ 0 h 379"/>
                  <a:gd name="T48" fmla="*/ 0 w 751"/>
                  <a:gd name="T49" fmla="*/ 0 h 379"/>
                  <a:gd name="T50" fmla="*/ 0 w 751"/>
                  <a:gd name="T51" fmla="*/ 0 h 379"/>
                  <a:gd name="T52" fmla="*/ 0 w 751"/>
                  <a:gd name="T53" fmla="*/ 0 h 379"/>
                  <a:gd name="T54" fmla="*/ 0 w 751"/>
                  <a:gd name="T55" fmla="*/ 0 h 379"/>
                  <a:gd name="T56" fmla="*/ 0 w 751"/>
                  <a:gd name="T57" fmla="*/ 0 h 379"/>
                  <a:gd name="T58" fmla="*/ 0 w 751"/>
                  <a:gd name="T59" fmla="*/ 0 h 379"/>
                  <a:gd name="T60" fmla="*/ 0 w 751"/>
                  <a:gd name="T61" fmla="*/ 0 h 379"/>
                  <a:gd name="T62" fmla="*/ 0 w 751"/>
                  <a:gd name="T63" fmla="*/ 0 h 379"/>
                  <a:gd name="T64" fmla="*/ 0 w 751"/>
                  <a:gd name="T65" fmla="*/ 0 h 379"/>
                  <a:gd name="T66" fmla="*/ 0 w 751"/>
                  <a:gd name="T67" fmla="*/ 0 h 379"/>
                  <a:gd name="T68" fmla="*/ 0 w 751"/>
                  <a:gd name="T69" fmla="*/ 0 h 379"/>
                  <a:gd name="T70" fmla="*/ 0 w 751"/>
                  <a:gd name="T71" fmla="*/ 0 h 379"/>
                  <a:gd name="T72" fmla="*/ 0 w 751"/>
                  <a:gd name="T73" fmla="*/ 0 h 379"/>
                  <a:gd name="T74" fmla="*/ 0 w 751"/>
                  <a:gd name="T75" fmla="*/ 0 h 379"/>
                  <a:gd name="T76" fmla="*/ 0 w 751"/>
                  <a:gd name="T77" fmla="*/ 0 h 379"/>
                  <a:gd name="T78" fmla="*/ 0 w 751"/>
                  <a:gd name="T79" fmla="*/ 0 h 379"/>
                  <a:gd name="T80" fmla="*/ 0 w 751"/>
                  <a:gd name="T81" fmla="*/ 0 h 379"/>
                  <a:gd name="T82" fmla="*/ 0 w 751"/>
                  <a:gd name="T83" fmla="*/ 0 h 379"/>
                  <a:gd name="T84" fmla="*/ 0 w 751"/>
                  <a:gd name="T85" fmla="*/ 0 h 379"/>
                  <a:gd name="T86" fmla="*/ 0 w 751"/>
                  <a:gd name="T87" fmla="*/ 0 h 379"/>
                  <a:gd name="T88" fmla="*/ 0 w 751"/>
                  <a:gd name="T89" fmla="*/ 0 h 379"/>
                  <a:gd name="T90" fmla="*/ 0 w 751"/>
                  <a:gd name="T91" fmla="*/ 0 h 379"/>
                  <a:gd name="T92" fmla="*/ 0 w 751"/>
                  <a:gd name="T93" fmla="*/ 0 h 379"/>
                  <a:gd name="T94" fmla="*/ 0 w 751"/>
                  <a:gd name="T95" fmla="*/ 0 h 379"/>
                  <a:gd name="T96" fmla="*/ 0 w 751"/>
                  <a:gd name="T97" fmla="*/ 0 h 379"/>
                  <a:gd name="T98" fmla="*/ 0 w 751"/>
                  <a:gd name="T99" fmla="*/ 0 h 379"/>
                  <a:gd name="T100" fmla="*/ 0 w 751"/>
                  <a:gd name="T101" fmla="*/ 0 h 379"/>
                  <a:gd name="T102" fmla="*/ 0 w 751"/>
                  <a:gd name="T103" fmla="*/ 0 h 379"/>
                  <a:gd name="T104" fmla="*/ 0 w 751"/>
                  <a:gd name="T105" fmla="*/ 0 h 379"/>
                  <a:gd name="T106" fmla="*/ 0 w 751"/>
                  <a:gd name="T107" fmla="*/ 0 h 379"/>
                  <a:gd name="T108" fmla="*/ 0 w 751"/>
                  <a:gd name="T109" fmla="*/ 0 h 379"/>
                  <a:gd name="T110" fmla="*/ 0 w 751"/>
                  <a:gd name="T111" fmla="*/ 0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51"/>
                  <a:gd name="T169" fmla="*/ 0 h 379"/>
                  <a:gd name="T170" fmla="*/ 751 w 751"/>
                  <a:gd name="T171" fmla="*/ 379 h 37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51" h="379">
                    <a:moveTo>
                      <a:pt x="679" y="379"/>
                    </a:moveTo>
                    <a:lnTo>
                      <a:pt x="639" y="370"/>
                    </a:lnTo>
                    <a:lnTo>
                      <a:pt x="600" y="352"/>
                    </a:lnTo>
                    <a:lnTo>
                      <a:pt x="564" y="344"/>
                    </a:lnTo>
                    <a:lnTo>
                      <a:pt x="502" y="353"/>
                    </a:lnTo>
                    <a:lnTo>
                      <a:pt x="457" y="352"/>
                    </a:lnTo>
                    <a:lnTo>
                      <a:pt x="425" y="341"/>
                    </a:lnTo>
                    <a:lnTo>
                      <a:pt x="399" y="332"/>
                    </a:lnTo>
                    <a:lnTo>
                      <a:pt x="373" y="320"/>
                    </a:lnTo>
                    <a:lnTo>
                      <a:pt x="346" y="295"/>
                    </a:lnTo>
                    <a:lnTo>
                      <a:pt x="324" y="273"/>
                    </a:lnTo>
                    <a:lnTo>
                      <a:pt x="288" y="246"/>
                    </a:lnTo>
                    <a:lnTo>
                      <a:pt x="238" y="254"/>
                    </a:lnTo>
                    <a:lnTo>
                      <a:pt x="208" y="256"/>
                    </a:lnTo>
                    <a:lnTo>
                      <a:pt x="190" y="251"/>
                    </a:lnTo>
                    <a:lnTo>
                      <a:pt x="182" y="243"/>
                    </a:lnTo>
                    <a:lnTo>
                      <a:pt x="176" y="228"/>
                    </a:lnTo>
                    <a:lnTo>
                      <a:pt x="180" y="215"/>
                    </a:lnTo>
                    <a:lnTo>
                      <a:pt x="190" y="200"/>
                    </a:lnTo>
                    <a:lnTo>
                      <a:pt x="208" y="193"/>
                    </a:lnTo>
                    <a:lnTo>
                      <a:pt x="248" y="188"/>
                    </a:lnTo>
                    <a:lnTo>
                      <a:pt x="296" y="171"/>
                    </a:lnTo>
                    <a:lnTo>
                      <a:pt x="256" y="140"/>
                    </a:lnTo>
                    <a:lnTo>
                      <a:pt x="209" y="121"/>
                    </a:lnTo>
                    <a:lnTo>
                      <a:pt x="168" y="124"/>
                    </a:lnTo>
                    <a:lnTo>
                      <a:pt x="121" y="121"/>
                    </a:lnTo>
                    <a:lnTo>
                      <a:pt x="93" y="131"/>
                    </a:lnTo>
                    <a:lnTo>
                      <a:pt x="54" y="132"/>
                    </a:lnTo>
                    <a:lnTo>
                      <a:pt x="42" y="121"/>
                    </a:lnTo>
                    <a:lnTo>
                      <a:pt x="39" y="105"/>
                    </a:lnTo>
                    <a:lnTo>
                      <a:pt x="18" y="106"/>
                    </a:lnTo>
                    <a:lnTo>
                      <a:pt x="6" y="103"/>
                    </a:lnTo>
                    <a:lnTo>
                      <a:pt x="0" y="87"/>
                    </a:lnTo>
                    <a:lnTo>
                      <a:pt x="4" y="74"/>
                    </a:lnTo>
                    <a:lnTo>
                      <a:pt x="15" y="68"/>
                    </a:lnTo>
                    <a:lnTo>
                      <a:pt x="36" y="56"/>
                    </a:lnTo>
                    <a:lnTo>
                      <a:pt x="52" y="44"/>
                    </a:lnTo>
                    <a:lnTo>
                      <a:pt x="71" y="34"/>
                    </a:lnTo>
                    <a:lnTo>
                      <a:pt x="93" y="27"/>
                    </a:lnTo>
                    <a:lnTo>
                      <a:pt x="112" y="27"/>
                    </a:lnTo>
                    <a:lnTo>
                      <a:pt x="203" y="9"/>
                    </a:lnTo>
                    <a:lnTo>
                      <a:pt x="222" y="4"/>
                    </a:lnTo>
                    <a:lnTo>
                      <a:pt x="244" y="0"/>
                    </a:lnTo>
                    <a:lnTo>
                      <a:pt x="267" y="4"/>
                    </a:lnTo>
                    <a:lnTo>
                      <a:pt x="295" y="13"/>
                    </a:lnTo>
                    <a:lnTo>
                      <a:pt x="373" y="56"/>
                    </a:lnTo>
                    <a:lnTo>
                      <a:pt x="410" y="64"/>
                    </a:lnTo>
                    <a:lnTo>
                      <a:pt x="443" y="71"/>
                    </a:lnTo>
                    <a:lnTo>
                      <a:pt x="469" y="87"/>
                    </a:lnTo>
                    <a:lnTo>
                      <a:pt x="484" y="108"/>
                    </a:lnTo>
                    <a:lnTo>
                      <a:pt x="549" y="153"/>
                    </a:lnTo>
                    <a:lnTo>
                      <a:pt x="578" y="174"/>
                    </a:lnTo>
                    <a:lnTo>
                      <a:pt x="617" y="215"/>
                    </a:lnTo>
                    <a:lnTo>
                      <a:pt x="641" y="227"/>
                    </a:lnTo>
                    <a:lnTo>
                      <a:pt x="751" y="232"/>
                    </a:lnTo>
                    <a:lnTo>
                      <a:pt x="679" y="379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4" name="Freeform 359"/>
              <p:cNvSpPr>
                <a:spLocks/>
              </p:cNvSpPr>
              <p:nvPr/>
            </p:nvSpPr>
            <p:spPr bwMode="auto">
              <a:xfrm flipH="1">
                <a:off x="1197" y="2724"/>
                <a:ext cx="25" cy="8"/>
              </a:xfrm>
              <a:custGeom>
                <a:avLst/>
                <a:gdLst>
                  <a:gd name="T0" fmla="*/ 0 w 179"/>
                  <a:gd name="T1" fmla="*/ 0 h 43"/>
                  <a:gd name="T2" fmla="*/ 0 w 179"/>
                  <a:gd name="T3" fmla="*/ 0 h 43"/>
                  <a:gd name="T4" fmla="*/ 0 w 179"/>
                  <a:gd name="T5" fmla="*/ 0 h 43"/>
                  <a:gd name="T6" fmla="*/ 0 w 179"/>
                  <a:gd name="T7" fmla="*/ 0 h 43"/>
                  <a:gd name="T8" fmla="*/ 0 w 179"/>
                  <a:gd name="T9" fmla="*/ 0 h 43"/>
                  <a:gd name="T10" fmla="*/ 0 w 179"/>
                  <a:gd name="T11" fmla="*/ 0 h 43"/>
                  <a:gd name="T12" fmla="*/ 0 w 179"/>
                  <a:gd name="T13" fmla="*/ 0 h 43"/>
                  <a:gd name="T14" fmla="*/ 0 w 179"/>
                  <a:gd name="T15" fmla="*/ 0 h 43"/>
                  <a:gd name="T16" fmla="*/ 0 w 179"/>
                  <a:gd name="T17" fmla="*/ 0 h 43"/>
                  <a:gd name="T18" fmla="*/ 0 w 179"/>
                  <a:gd name="T19" fmla="*/ 0 h 43"/>
                  <a:gd name="T20" fmla="*/ 0 w 179"/>
                  <a:gd name="T21" fmla="*/ 0 h 43"/>
                  <a:gd name="T22" fmla="*/ 0 w 179"/>
                  <a:gd name="T23" fmla="*/ 0 h 43"/>
                  <a:gd name="T24" fmla="*/ 0 w 179"/>
                  <a:gd name="T25" fmla="*/ 0 h 43"/>
                  <a:gd name="T26" fmla="*/ 0 w 179"/>
                  <a:gd name="T27" fmla="*/ 0 h 43"/>
                  <a:gd name="T28" fmla="*/ 0 w 179"/>
                  <a:gd name="T29" fmla="*/ 0 h 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9"/>
                  <a:gd name="T46" fmla="*/ 0 h 43"/>
                  <a:gd name="T47" fmla="*/ 179 w 179"/>
                  <a:gd name="T48" fmla="*/ 43 h 4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9" h="43">
                    <a:moveTo>
                      <a:pt x="0" y="0"/>
                    </a:moveTo>
                    <a:lnTo>
                      <a:pt x="6" y="11"/>
                    </a:lnTo>
                    <a:lnTo>
                      <a:pt x="38" y="10"/>
                    </a:lnTo>
                    <a:lnTo>
                      <a:pt x="50" y="16"/>
                    </a:lnTo>
                    <a:lnTo>
                      <a:pt x="76" y="29"/>
                    </a:lnTo>
                    <a:lnTo>
                      <a:pt x="112" y="37"/>
                    </a:lnTo>
                    <a:lnTo>
                      <a:pt x="150" y="38"/>
                    </a:lnTo>
                    <a:lnTo>
                      <a:pt x="179" y="43"/>
                    </a:lnTo>
                    <a:lnTo>
                      <a:pt x="155" y="34"/>
                    </a:lnTo>
                    <a:lnTo>
                      <a:pt x="125" y="29"/>
                    </a:lnTo>
                    <a:lnTo>
                      <a:pt x="105" y="29"/>
                    </a:lnTo>
                    <a:lnTo>
                      <a:pt x="76" y="21"/>
                    </a:lnTo>
                    <a:lnTo>
                      <a:pt x="53" y="8"/>
                    </a:lnTo>
                    <a:lnTo>
                      <a:pt x="4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5" name="Freeform 360"/>
              <p:cNvSpPr>
                <a:spLocks/>
              </p:cNvSpPr>
              <p:nvPr/>
            </p:nvSpPr>
            <p:spPr bwMode="auto">
              <a:xfrm flipH="1">
                <a:off x="1228" y="2731"/>
                <a:ext cx="3" cy="5"/>
              </a:xfrm>
              <a:custGeom>
                <a:avLst/>
                <a:gdLst>
                  <a:gd name="T0" fmla="*/ 0 w 20"/>
                  <a:gd name="T1" fmla="*/ 0 h 24"/>
                  <a:gd name="T2" fmla="*/ 0 w 20"/>
                  <a:gd name="T3" fmla="*/ 0 h 24"/>
                  <a:gd name="T4" fmla="*/ 0 w 20"/>
                  <a:gd name="T5" fmla="*/ 0 h 24"/>
                  <a:gd name="T6" fmla="*/ 0 w 20"/>
                  <a:gd name="T7" fmla="*/ 0 h 24"/>
                  <a:gd name="T8" fmla="*/ 0 w 20"/>
                  <a:gd name="T9" fmla="*/ 0 h 24"/>
                  <a:gd name="T10" fmla="*/ 0 w 20"/>
                  <a:gd name="T11" fmla="*/ 0 h 24"/>
                  <a:gd name="T12" fmla="*/ 0 w 20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24"/>
                  <a:gd name="T23" fmla="*/ 20 w 20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24">
                    <a:moveTo>
                      <a:pt x="4" y="0"/>
                    </a:moveTo>
                    <a:lnTo>
                      <a:pt x="12" y="6"/>
                    </a:lnTo>
                    <a:lnTo>
                      <a:pt x="9" y="15"/>
                    </a:lnTo>
                    <a:lnTo>
                      <a:pt x="0" y="24"/>
                    </a:lnTo>
                    <a:lnTo>
                      <a:pt x="17" y="18"/>
                    </a:lnTo>
                    <a:lnTo>
                      <a:pt x="20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6" name="Freeform 361"/>
              <p:cNvSpPr>
                <a:spLocks/>
              </p:cNvSpPr>
              <p:nvPr/>
            </p:nvSpPr>
            <p:spPr bwMode="auto">
              <a:xfrm flipH="1">
                <a:off x="1242" y="2702"/>
                <a:ext cx="15" cy="8"/>
              </a:xfrm>
              <a:custGeom>
                <a:avLst/>
                <a:gdLst>
                  <a:gd name="T0" fmla="*/ 0 w 104"/>
                  <a:gd name="T1" fmla="*/ 0 h 48"/>
                  <a:gd name="T2" fmla="*/ 0 w 104"/>
                  <a:gd name="T3" fmla="*/ 0 h 48"/>
                  <a:gd name="T4" fmla="*/ 0 w 104"/>
                  <a:gd name="T5" fmla="*/ 0 h 48"/>
                  <a:gd name="T6" fmla="*/ 0 w 104"/>
                  <a:gd name="T7" fmla="*/ 0 h 48"/>
                  <a:gd name="T8" fmla="*/ 0 w 104"/>
                  <a:gd name="T9" fmla="*/ 0 h 48"/>
                  <a:gd name="T10" fmla="*/ 0 w 104"/>
                  <a:gd name="T11" fmla="*/ 0 h 48"/>
                  <a:gd name="T12" fmla="*/ 0 w 104"/>
                  <a:gd name="T13" fmla="*/ 0 h 48"/>
                  <a:gd name="T14" fmla="*/ 0 w 104"/>
                  <a:gd name="T15" fmla="*/ 0 h 48"/>
                  <a:gd name="T16" fmla="*/ 0 w 104"/>
                  <a:gd name="T17" fmla="*/ 0 h 48"/>
                  <a:gd name="T18" fmla="*/ 0 w 104"/>
                  <a:gd name="T19" fmla="*/ 0 h 48"/>
                  <a:gd name="T20" fmla="*/ 0 w 104"/>
                  <a:gd name="T21" fmla="*/ 0 h 48"/>
                  <a:gd name="T22" fmla="*/ 0 w 104"/>
                  <a:gd name="T23" fmla="*/ 0 h 48"/>
                  <a:gd name="T24" fmla="*/ 0 w 104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4"/>
                  <a:gd name="T40" fmla="*/ 0 h 48"/>
                  <a:gd name="T41" fmla="*/ 104 w 104"/>
                  <a:gd name="T42" fmla="*/ 48 h 4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4" h="48">
                    <a:moveTo>
                      <a:pt x="0" y="45"/>
                    </a:moveTo>
                    <a:lnTo>
                      <a:pt x="11" y="48"/>
                    </a:lnTo>
                    <a:lnTo>
                      <a:pt x="25" y="33"/>
                    </a:lnTo>
                    <a:lnTo>
                      <a:pt x="46" y="25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89" y="4"/>
                    </a:lnTo>
                    <a:lnTo>
                      <a:pt x="104" y="1"/>
                    </a:lnTo>
                    <a:lnTo>
                      <a:pt x="84" y="0"/>
                    </a:lnTo>
                    <a:lnTo>
                      <a:pt x="58" y="4"/>
                    </a:lnTo>
                    <a:lnTo>
                      <a:pt x="49" y="12"/>
                    </a:lnTo>
                    <a:lnTo>
                      <a:pt x="37" y="2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7" name="Freeform 362"/>
              <p:cNvSpPr>
                <a:spLocks/>
              </p:cNvSpPr>
              <p:nvPr/>
            </p:nvSpPr>
            <p:spPr bwMode="auto">
              <a:xfrm flipH="1">
                <a:off x="1213" y="2699"/>
                <a:ext cx="22" cy="6"/>
              </a:xfrm>
              <a:custGeom>
                <a:avLst/>
                <a:gdLst>
                  <a:gd name="T0" fmla="*/ 0 w 166"/>
                  <a:gd name="T1" fmla="*/ 0 h 42"/>
                  <a:gd name="T2" fmla="*/ 0 w 166"/>
                  <a:gd name="T3" fmla="*/ 0 h 42"/>
                  <a:gd name="T4" fmla="*/ 0 w 166"/>
                  <a:gd name="T5" fmla="*/ 0 h 42"/>
                  <a:gd name="T6" fmla="*/ 0 w 166"/>
                  <a:gd name="T7" fmla="*/ 0 h 42"/>
                  <a:gd name="T8" fmla="*/ 0 w 166"/>
                  <a:gd name="T9" fmla="*/ 0 h 42"/>
                  <a:gd name="T10" fmla="*/ 0 w 166"/>
                  <a:gd name="T11" fmla="*/ 0 h 42"/>
                  <a:gd name="T12" fmla="*/ 0 w 166"/>
                  <a:gd name="T13" fmla="*/ 0 h 42"/>
                  <a:gd name="T14" fmla="*/ 0 w 166"/>
                  <a:gd name="T15" fmla="*/ 0 h 42"/>
                  <a:gd name="T16" fmla="*/ 0 w 166"/>
                  <a:gd name="T17" fmla="*/ 0 h 42"/>
                  <a:gd name="T18" fmla="*/ 0 w 166"/>
                  <a:gd name="T19" fmla="*/ 0 h 42"/>
                  <a:gd name="T20" fmla="*/ 0 w 166"/>
                  <a:gd name="T21" fmla="*/ 0 h 42"/>
                  <a:gd name="T22" fmla="*/ 0 w 166"/>
                  <a:gd name="T23" fmla="*/ 0 h 42"/>
                  <a:gd name="T24" fmla="*/ 0 w 166"/>
                  <a:gd name="T25" fmla="*/ 0 h 42"/>
                  <a:gd name="T26" fmla="*/ 0 w 166"/>
                  <a:gd name="T27" fmla="*/ 0 h 42"/>
                  <a:gd name="T28" fmla="*/ 0 w 166"/>
                  <a:gd name="T29" fmla="*/ 0 h 42"/>
                  <a:gd name="T30" fmla="*/ 0 w 166"/>
                  <a:gd name="T31" fmla="*/ 0 h 4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"/>
                  <a:gd name="T49" fmla="*/ 0 h 42"/>
                  <a:gd name="T50" fmla="*/ 166 w 166"/>
                  <a:gd name="T51" fmla="*/ 42 h 4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" h="42">
                    <a:moveTo>
                      <a:pt x="0" y="10"/>
                    </a:moveTo>
                    <a:lnTo>
                      <a:pt x="35" y="6"/>
                    </a:lnTo>
                    <a:lnTo>
                      <a:pt x="55" y="0"/>
                    </a:lnTo>
                    <a:lnTo>
                      <a:pt x="63" y="0"/>
                    </a:lnTo>
                    <a:lnTo>
                      <a:pt x="85" y="5"/>
                    </a:lnTo>
                    <a:lnTo>
                      <a:pt x="94" y="14"/>
                    </a:lnTo>
                    <a:lnTo>
                      <a:pt x="111" y="23"/>
                    </a:lnTo>
                    <a:lnTo>
                      <a:pt x="143" y="36"/>
                    </a:lnTo>
                    <a:lnTo>
                      <a:pt x="166" y="36"/>
                    </a:lnTo>
                    <a:lnTo>
                      <a:pt x="142" y="42"/>
                    </a:lnTo>
                    <a:lnTo>
                      <a:pt x="126" y="39"/>
                    </a:lnTo>
                    <a:lnTo>
                      <a:pt x="91" y="22"/>
                    </a:lnTo>
                    <a:lnTo>
                      <a:pt x="79" y="10"/>
                    </a:lnTo>
                    <a:lnTo>
                      <a:pt x="55" y="8"/>
                    </a:lnTo>
                    <a:lnTo>
                      <a:pt x="3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8" name="Freeform 363"/>
              <p:cNvSpPr>
                <a:spLocks/>
              </p:cNvSpPr>
              <p:nvPr/>
            </p:nvSpPr>
            <p:spPr bwMode="auto">
              <a:xfrm flipH="1">
                <a:off x="1249" y="2707"/>
                <a:ext cx="4" cy="5"/>
              </a:xfrm>
              <a:custGeom>
                <a:avLst/>
                <a:gdLst>
                  <a:gd name="T0" fmla="*/ 0 w 33"/>
                  <a:gd name="T1" fmla="*/ 0 h 30"/>
                  <a:gd name="T2" fmla="*/ 0 w 33"/>
                  <a:gd name="T3" fmla="*/ 0 h 30"/>
                  <a:gd name="T4" fmla="*/ 0 w 33"/>
                  <a:gd name="T5" fmla="*/ 0 h 30"/>
                  <a:gd name="T6" fmla="*/ 0 w 33"/>
                  <a:gd name="T7" fmla="*/ 0 h 30"/>
                  <a:gd name="T8" fmla="*/ 0 w 33"/>
                  <a:gd name="T9" fmla="*/ 0 h 30"/>
                  <a:gd name="T10" fmla="*/ 0 w 3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30"/>
                  <a:gd name="T20" fmla="*/ 33 w 3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30">
                    <a:moveTo>
                      <a:pt x="25" y="0"/>
                    </a:moveTo>
                    <a:lnTo>
                      <a:pt x="33" y="11"/>
                    </a:lnTo>
                    <a:lnTo>
                      <a:pt x="23" y="24"/>
                    </a:lnTo>
                    <a:lnTo>
                      <a:pt x="0" y="30"/>
                    </a:lnTo>
                    <a:lnTo>
                      <a:pt x="25" y="1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9" name="Freeform 364"/>
              <p:cNvSpPr>
                <a:spLocks/>
              </p:cNvSpPr>
              <p:nvPr/>
            </p:nvSpPr>
            <p:spPr bwMode="auto">
              <a:xfrm flipH="1">
                <a:off x="1253" y="2702"/>
                <a:ext cx="5" cy="5"/>
              </a:xfrm>
              <a:custGeom>
                <a:avLst/>
                <a:gdLst>
                  <a:gd name="T0" fmla="*/ 0 w 33"/>
                  <a:gd name="T1" fmla="*/ 0 h 28"/>
                  <a:gd name="T2" fmla="*/ 0 w 33"/>
                  <a:gd name="T3" fmla="*/ 0 h 28"/>
                  <a:gd name="T4" fmla="*/ 0 w 33"/>
                  <a:gd name="T5" fmla="*/ 0 h 28"/>
                  <a:gd name="T6" fmla="*/ 0 w 33"/>
                  <a:gd name="T7" fmla="*/ 0 h 28"/>
                  <a:gd name="T8" fmla="*/ 0 w 33"/>
                  <a:gd name="T9" fmla="*/ 0 h 28"/>
                  <a:gd name="T10" fmla="*/ 0 w 33"/>
                  <a:gd name="T11" fmla="*/ 0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8"/>
                  <a:gd name="T20" fmla="*/ 33 w 33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8">
                    <a:moveTo>
                      <a:pt x="33" y="16"/>
                    </a:moveTo>
                    <a:lnTo>
                      <a:pt x="25" y="0"/>
                    </a:lnTo>
                    <a:lnTo>
                      <a:pt x="24" y="13"/>
                    </a:lnTo>
                    <a:lnTo>
                      <a:pt x="0" y="26"/>
                    </a:lnTo>
                    <a:lnTo>
                      <a:pt x="3" y="28"/>
                    </a:ln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0" name="Freeform 365"/>
              <p:cNvSpPr>
                <a:spLocks/>
              </p:cNvSpPr>
              <p:nvPr/>
            </p:nvSpPr>
            <p:spPr bwMode="auto">
              <a:xfrm flipH="1">
                <a:off x="1196" y="2709"/>
                <a:ext cx="5" cy="8"/>
              </a:xfrm>
              <a:custGeom>
                <a:avLst/>
                <a:gdLst>
                  <a:gd name="T0" fmla="*/ 0 w 37"/>
                  <a:gd name="T1" fmla="*/ 0 h 42"/>
                  <a:gd name="T2" fmla="*/ 0 w 37"/>
                  <a:gd name="T3" fmla="*/ 0 h 42"/>
                  <a:gd name="T4" fmla="*/ 0 w 37"/>
                  <a:gd name="T5" fmla="*/ 0 h 42"/>
                  <a:gd name="T6" fmla="*/ 0 w 37"/>
                  <a:gd name="T7" fmla="*/ 0 h 42"/>
                  <a:gd name="T8" fmla="*/ 0 w 37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42"/>
                  <a:gd name="T17" fmla="*/ 37 w 37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42">
                    <a:moveTo>
                      <a:pt x="0" y="0"/>
                    </a:moveTo>
                    <a:lnTo>
                      <a:pt x="8" y="21"/>
                    </a:lnTo>
                    <a:lnTo>
                      <a:pt x="23" y="39"/>
                    </a:lnTo>
                    <a:lnTo>
                      <a:pt x="37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1" name="Freeform 366"/>
              <p:cNvSpPr>
                <a:spLocks/>
              </p:cNvSpPr>
              <p:nvPr/>
            </p:nvSpPr>
            <p:spPr bwMode="auto">
              <a:xfrm flipH="1">
                <a:off x="1177" y="2746"/>
                <a:ext cx="7" cy="6"/>
              </a:xfrm>
              <a:custGeom>
                <a:avLst/>
                <a:gdLst>
                  <a:gd name="T0" fmla="*/ 0 w 50"/>
                  <a:gd name="T1" fmla="*/ 0 h 39"/>
                  <a:gd name="T2" fmla="*/ 0 w 50"/>
                  <a:gd name="T3" fmla="*/ 0 h 39"/>
                  <a:gd name="T4" fmla="*/ 0 w 50"/>
                  <a:gd name="T5" fmla="*/ 0 h 39"/>
                  <a:gd name="T6" fmla="*/ 0 w 50"/>
                  <a:gd name="T7" fmla="*/ 0 h 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39"/>
                  <a:gd name="T14" fmla="*/ 50 w 50"/>
                  <a:gd name="T15" fmla="*/ 39 h 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39">
                    <a:moveTo>
                      <a:pt x="50" y="0"/>
                    </a:moveTo>
                    <a:lnTo>
                      <a:pt x="17" y="14"/>
                    </a:lnTo>
                    <a:lnTo>
                      <a:pt x="0" y="3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2" name="Freeform 367"/>
              <p:cNvSpPr>
                <a:spLocks/>
              </p:cNvSpPr>
              <p:nvPr/>
            </p:nvSpPr>
            <p:spPr bwMode="auto">
              <a:xfrm flipH="1">
                <a:off x="1143" y="2731"/>
                <a:ext cx="31" cy="52"/>
              </a:xfrm>
              <a:custGeom>
                <a:avLst/>
                <a:gdLst>
                  <a:gd name="T0" fmla="*/ 0 w 219"/>
                  <a:gd name="T1" fmla="*/ 0 h 267"/>
                  <a:gd name="T2" fmla="*/ 0 w 219"/>
                  <a:gd name="T3" fmla="*/ 0 h 267"/>
                  <a:gd name="T4" fmla="*/ 0 w 219"/>
                  <a:gd name="T5" fmla="*/ 0 h 267"/>
                  <a:gd name="T6" fmla="*/ 0 w 219"/>
                  <a:gd name="T7" fmla="*/ 0 h 267"/>
                  <a:gd name="T8" fmla="*/ 0 w 219"/>
                  <a:gd name="T9" fmla="*/ 0 h 267"/>
                  <a:gd name="T10" fmla="*/ 0 w 219"/>
                  <a:gd name="T11" fmla="*/ 0 h 267"/>
                  <a:gd name="T12" fmla="*/ 0 w 219"/>
                  <a:gd name="T13" fmla="*/ 0 h 267"/>
                  <a:gd name="T14" fmla="*/ 0 w 219"/>
                  <a:gd name="T15" fmla="*/ 0 h 267"/>
                  <a:gd name="T16" fmla="*/ 0 w 219"/>
                  <a:gd name="T17" fmla="*/ 0 h 267"/>
                  <a:gd name="T18" fmla="*/ 0 w 219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9"/>
                  <a:gd name="T31" fmla="*/ 0 h 267"/>
                  <a:gd name="T32" fmla="*/ 219 w 219"/>
                  <a:gd name="T33" fmla="*/ 267 h 2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9" h="267">
                    <a:moveTo>
                      <a:pt x="77" y="17"/>
                    </a:moveTo>
                    <a:lnTo>
                      <a:pt x="42" y="55"/>
                    </a:lnTo>
                    <a:lnTo>
                      <a:pt x="26" y="87"/>
                    </a:lnTo>
                    <a:lnTo>
                      <a:pt x="11" y="138"/>
                    </a:lnTo>
                    <a:lnTo>
                      <a:pt x="11" y="167"/>
                    </a:lnTo>
                    <a:lnTo>
                      <a:pt x="0" y="210"/>
                    </a:lnTo>
                    <a:lnTo>
                      <a:pt x="178" y="267"/>
                    </a:lnTo>
                    <a:lnTo>
                      <a:pt x="219" y="0"/>
                    </a:lnTo>
                    <a:lnTo>
                      <a:pt x="146" y="17"/>
                    </a:lnTo>
                    <a:lnTo>
                      <a:pt x="77" y="17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3" name="Freeform 368"/>
              <p:cNvSpPr>
                <a:spLocks/>
              </p:cNvSpPr>
              <p:nvPr/>
            </p:nvSpPr>
            <p:spPr bwMode="auto">
              <a:xfrm flipH="1">
                <a:off x="1147" y="2736"/>
                <a:ext cx="23" cy="42"/>
              </a:xfrm>
              <a:custGeom>
                <a:avLst/>
                <a:gdLst>
                  <a:gd name="T0" fmla="*/ 0 w 175"/>
                  <a:gd name="T1" fmla="*/ 0 h 220"/>
                  <a:gd name="T2" fmla="*/ 0 w 175"/>
                  <a:gd name="T3" fmla="*/ 0 h 220"/>
                  <a:gd name="T4" fmla="*/ 0 w 175"/>
                  <a:gd name="T5" fmla="*/ 0 h 220"/>
                  <a:gd name="T6" fmla="*/ 0 w 175"/>
                  <a:gd name="T7" fmla="*/ 0 h 220"/>
                  <a:gd name="T8" fmla="*/ 0 w 175"/>
                  <a:gd name="T9" fmla="*/ 0 h 220"/>
                  <a:gd name="T10" fmla="*/ 0 w 175"/>
                  <a:gd name="T11" fmla="*/ 0 h 220"/>
                  <a:gd name="T12" fmla="*/ 0 w 175"/>
                  <a:gd name="T13" fmla="*/ 0 h 220"/>
                  <a:gd name="T14" fmla="*/ 0 w 175"/>
                  <a:gd name="T15" fmla="*/ 0 h 220"/>
                  <a:gd name="T16" fmla="*/ 0 w 175"/>
                  <a:gd name="T17" fmla="*/ 0 h 2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220"/>
                  <a:gd name="T29" fmla="*/ 175 w 175"/>
                  <a:gd name="T30" fmla="*/ 220 h 22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220">
                    <a:moveTo>
                      <a:pt x="69" y="7"/>
                    </a:moveTo>
                    <a:lnTo>
                      <a:pt x="38" y="42"/>
                    </a:lnTo>
                    <a:lnTo>
                      <a:pt x="12" y="92"/>
                    </a:lnTo>
                    <a:lnTo>
                      <a:pt x="6" y="128"/>
                    </a:lnTo>
                    <a:lnTo>
                      <a:pt x="0" y="171"/>
                    </a:lnTo>
                    <a:lnTo>
                      <a:pt x="140" y="220"/>
                    </a:lnTo>
                    <a:lnTo>
                      <a:pt x="175" y="0"/>
                    </a:lnTo>
                    <a:lnTo>
                      <a:pt x="122" y="10"/>
                    </a:lnTo>
                    <a:lnTo>
                      <a:pt x="69" y="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4" name="Freeform 369"/>
              <p:cNvSpPr>
                <a:spLocks/>
              </p:cNvSpPr>
              <p:nvPr/>
            </p:nvSpPr>
            <p:spPr bwMode="auto">
              <a:xfrm flipH="1">
                <a:off x="1046" y="2448"/>
                <a:ext cx="101" cy="156"/>
              </a:xfrm>
              <a:custGeom>
                <a:avLst/>
                <a:gdLst>
                  <a:gd name="T0" fmla="*/ 0 w 741"/>
                  <a:gd name="T1" fmla="*/ 0 h 807"/>
                  <a:gd name="T2" fmla="*/ 0 w 741"/>
                  <a:gd name="T3" fmla="*/ 0 h 807"/>
                  <a:gd name="T4" fmla="*/ 0 w 741"/>
                  <a:gd name="T5" fmla="*/ 0 h 807"/>
                  <a:gd name="T6" fmla="*/ 0 w 741"/>
                  <a:gd name="T7" fmla="*/ 0 h 807"/>
                  <a:gd name="T8" fmla="*/ 0 w 741"/>
                  <a:gd name="T9" fmla="*/ 0 h 807"/>
                  <a:gd name="T10" fmla="*/ 0 w 741"/>
                  <a:gd name="T11" fmla="*/ 0 h 807"/>
                  <a:gd name="T12" fmla="*/ 0 w 741"/>
                  <a:gd name="T13" fmla="*/ 0 h 807"/>
                  <a:gd name="T14" fmla="*/ 0 w 741"/>
                  <a:gd name="T15" fmla="*/ 0 h 807"/>
                  <a:gd name="T16" fmla="*/ 0 w 741"/>
                  <a:gd name="T17" fmla="*/ 0 h 807"/>
                  <a:gd name="T18" fmla="*/ 0 w 741"/>
                  <a:gd name="T19" fmla="*/ 0 h 807"/>
                  <a:gd name="T20" fmla="*/ 0 w 741"/>
                  <a:gd name="T21" fmla="*/ 0 h 807"/>
                  <a:gd name="T22" fmla="*/ 0 w 741"/>
                  <a:gd name="T23" fmla="*/ 0 h 807"/>
                  <a:gd name="T24" fmla="*/ 0 w 741"/>
                  <a:gd name="T25" fmla="*/ 0 h 807"/>
                  <a:gd name="T26" fmla="*/ 0 w 741"/>
                  <a:gd name="T27" fmla="*/ 0 h 807"/>
                  <a:gd name="T28" fmla="*/ 0 w 741"/>
                  <a:gd name="T29" fmla="*/ 0 h 807"/>
                  <a:gd name="T30" fmla="*/ 0 w 741"/>
                  <a:gd name="T31" fmla="*/ 0 h 807"/>
                  <a:gd name="T32" fmla="*/ 0 w 741"/>
                  <a:gd name="T33" fmla="*/ 0 h 807"/>
                  <a:gd name="T34" fmla="*/ 0 w 741"/>
                  <a:gd name="T35" fmla="*/ 0 h 807"/>
                  <a:gd name="T36" fmla="*/ 0 w 741"/>
                  <a:gd name="T37" fmla="*/ 0 h 807"/>
                  <a:gd name="T38" fmla="*/ 0 w 741"/>
                  <a:gd name="T39" fmla="*/ 0 h 807"/>
                  <a:gd name="T40" fmla="*/ 0 w 741"/>
                  <a:gd name="T41" fmla="*/ 0 h 807"/>
                  <a:gd name="T42" fmla="*/ 0 w 741"/>
                  <a:gd name="T43" fmla="*/ 0 h 807"/>
                  <a:gd name="T44" fmla="*/ 0 w 741"/>
                  <a:gd name="T45" fmla="*/ 0 h 807"/>
                  <a:gd name="T46" fmla="*/ 0 w 741"/>
                  <a:gd name="T47" fmla="*/ 0 h 807"/>
                  <a:gd name="T48" fmla="*/ 0 w 741"/>
                  <a:gd name="T49" fmla="*/ 0 h 807"/>
                  <a:gd name="T50" fmla="*/ 0 w 741"/>
                  <a:gd name="T51" fmla="*/ 0 h 807"/>
                  <a:gd name="T52" fmla="*/ 0 w 741"/>
                  <a:gd name="T53" fmla="*/ 0 h 807"/>
                  <a:gd name="T54" fmla="*/ 0 w 741"/>
                  <a:gd name="T55" fmla="*/ 0 h 807"/>
                  <a:gd name="T56" fmla="*/ 0 w 741"/>
                  <a:gd name="T57" fmla="*/ 0 h 807"/>
                  <a:gd name="T58" fmla="*/ 0 w 741"/>
                  <a:gd name="T59" fmla="*/ 0 h 807"/>
                  <a:gd name="T60" fmla="*/ 0 w 741"/>
                  <a:gd name="T61" fmla="*/ 0 h 807"/>
                  <a:gd name="T62" fmla="*/ 0 w 741"/>
                  <a:gd name="T63" fmla="*/ 0 h 807"/>
                  <a:gd name="T64" fmla="*/ 0 w 741"/>
                  <a:gd name="T65" fmla="*/ 0 h 807"/>
                  <a:gd name="T66" fmla="*/ 0 w 741"/>
                  <a:gd name="T67" fmla="*/ 0 h 807"/>
                  <a:gd name="T68" fmla="*/ 0 w 741"/>
                  <a:gd name="T69" fmla="*/ 0 h 807"/>
                  <a:gd name="T70" fmla="*/ 0 w 741"/>
                  <a:gd name="T71" fmla="*/ 0 h 80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41"/>
                  <a:gd name="T109" fmla="*/ 0 h 807"/>
                  <a:gd name="T110" fmla="*/ 741 w 741"/>
                  <a:gd name="T111" fmla="*/ 807 h 80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41" h="807">
                    <a:moveTo>
                      <a:pt x="243" y="26"/>
                    </a:moveTo>
                    <a:lnTo>
                      <a:pt x="179" y="74"/>
                    </a:lnTo>
                    <a:lnTo>
                      <a:pt x="144" y="131"/>
                    </a:lnTo>
                    <a:lnTo>
                      <a:pt x="112" y="192"/>
                    </a:lnTo>
                    <a:lnTo>
                      <a:pt x="92" y="224"/>
                    </a:lnTo>
                    <a:lnTo>
                      <a:pt x="92" y="259"/>
                    </a:lnTo>
                    <a:lnTo>
                      <a:pt x="109" y="300"/>
                    </a:lnTo>
                    <a:lnTo>
                      <a:pt x="77" y="332"/>
                    </a:lnTo>
                    <a:lnTo>
                      <a:pt x="26" y="420"/>
                    </a:lnTo>
                    <a:lnTo>
                      <a:pt x="0" y="467"/>
                    </a:lnTo>
                    <a:lnTo>
                      <a:pt x="0" y="482"/>
                    </a:lnTo>
                    <a:lnTo>
                      <a:pt x="6" y="498"/>
                    </a:lnTo>
                    <a:lnTo>
                      <a:pt x="28" y="503"/>
                    </a:lnTo>
                    <a:lnTo>
                      <a:pt x="60" y="504"/>
                    </a:lnTo>
                    <a:lnTo>
                      <a:pt x="79" y="511"/>
                    </a:lnTo>
                    <a:lnTo>
                      <a:pt x="77" y="546"/>
                    </a:lnTo>
                    <a:lnTo>
                      <a:pt x="67" y="587"/>
                    </a:lnTo>
                    <a:lnTo>
                      <a:pt x="86" y="609"/>
                    </a:lnTo>
                    <a:lnTo>
                      <a:pt x="80" y="639"/>
                    </a:lnTo>
                    <a:lnTo>
                      <a:pt x="95" y="659"/>
                    </a:lnTo>
                    <a:lnTo>
                      <a:pt x="110" y="713"/>
                    </a:lnTo>
                    <a:lnTo>
                      <a:pt x="133" y="728"/>
                    </a:lnTo>
                    <a:lnTo>
                      <a:pt x="167" y="728"/>
                    </a:lnTo>
                    <a:lnTo>
                      <a:pt x="217" y="721"/>
                    </a:lnTo>
                    <a:lnTo>
                      <a:pt x="269" y="713"/>
                    </a:lnTo>
                    <a:lnTo>
                      <a:pt x="263" y="807"/>
                    </a:lnTo>
                    <a:lnTo>
                      <a:pt x="658" y="681"/>
                    </a:lnTo>
                    <a:lnTo>
                      <a:pt x="626" y="606"/>
                    </a:lnTo>
                    <a:lnTo>
                      <a:pt x="634" y="549"/>
                    </a:lnTo>
                    <a:lnTo>
                      <a:pt x="741" y="441"/>
                    </a:lnTo>
                    <a:lnTo>
                      <a:pt x="741" y="155"/>
                    </a:lnTo>
                    <a:lnTo>
                      <a:pt x="668" y="77"/>
                    </a:lnTo>
                    <a:lnTo>
                      <a:pt x="577" y="35"/>
                    </a:lnTo>
                    <a:lnTo>
                      <a:pt x="481" y="0"/>
                    </a:lnTo>
                    <a:lnTo>
                      <a:pt x="355" y="18"/>
                    </a:lnTo>
                    <a:lnTo>
                      <a:pt x="243" y="26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5" name="Freeform 370"/>
              <p:cNvSpPr>
                <a:spLocks/>
              </p:cNvSpPr>
              <p:nvPr/>
            </p:nvSpPr>
            <p:spPr bwMode="auto">
              <a:xfrm flipH="1">
                <a:off x="1136" y="2542"/>
                <a:ext cx="6" cy="2"/>
              </a:xfrm>
              <a:custGeom>
                <a:avLst/>
                <a:gdLst>
                  <a:gd name="T0" fmla="*/ 0 w 42"/>
                  <a:gd name="T1" fmla="*/ 0 h 9"/>
                  <a:gd name="T2" fmla="*/ 0 w 42"/>
                  <a:gd name="T3" fmla="*/ 0 h 9"/>
                  <a:gd name="T4" fmla="*/ 0 w 42"/>
                  <a:gd name="T5" fmla="*/ 0 h 9"/>
                  <a:gd name="T6" fmla="*/ 0 w 42"/>
                  <a:gd name="T7" fmla="*/ 0 h 9"/>
                  <a:gd name="T8" fmla="*/ 0 w 42"/>
                  <a:gd name="T9" fmla="*/ 0 h 9"/>
                  <a:gd name="T10" fmla="*/ 0 w 42"/>
                  <a:gd name="T11" fmla="*/ 0 h 9"/>
                  <a:gd name="T12" fmla="*/ 0 w 42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"/>
                  <a:gd name="T22" fmla="*/ 0 h 9"/>
                  <a:gd name="T23" fmla="*/ 42 w 42"/>
                  <a:gd name="T24" fmla="*/ 9 h 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" h="9">
                    <a:moveTo>
                      <a:pt x="0" y="3"/>
                    </a:moveTo>
                    <a:lnTo>
                      <a:pt x="9" y="8"/>
                    </a:lnTo>
                    <a:lnTo>
                      <a:pt x="30" y="6"/>
                    </a:lnTo>
                    <a:lnTo>
                      <a:pt x="39" y="9"/>
                    </a:lnTo>
                    <a:lnTo>
                      <a:pt x="42" y="2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6" name="Freeform 371"/>
              <p:cNvSpPr>
                <a:spLocks/>
              </p:cNvSpPr>
              <p:nvPr/>
            </p:nvSpPr>
            <p:spPr bwMode="auto">
              <a:xfrm flipH="1">
                <a:off x="1134" y="2537"/>
                <a:ext cx="2" cy="5"/>
              </a:xfrm>
              <a:custGeom>
                <a:avLst/>
                <a:gdLst>
                  <a:gd name="T0" fmla="*/ 0 w 17"/>
                  <a:gd name="T1" fmla="*/ 0 h 31"/>
                  <a:gd name="T2" fmla="*/ 0 w 17"/>
                  <a:gd name="T3" fmla="*/ 0 h 31"/>
                  <a:gd name="T4" fmla="*/ 0 w 17"/>
                  <a:gd name="T5" fmla="*/ 0 h 31"/>
                  <a:gd name="T6" fmla="*/ 0 w 17"/>
                  <a:gd name="T7" fmla="*/ 0 h 31"/>
                  <a:gd name="T8" fmla="*/ 0 w 17"/>
                  <a:gd name="T9" fmla="*/ 0 h 31"/>
                  <a:gd name="T10" fmla="*/ 0 w 17"/>
                  <a:gd name="T11" fmla="*/ 0 h 31"/>
                  <a:gd name="T12" fmla="*/ 0 w 17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31"/>
                  <a:gd name="T23" fmla="*/ 17 w 17"/>
                  <a:gd name="T24" fmla="*/ 31 h 3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31">
                    <a:moveTo>
                      <a:pt x="0" y="0"/>
                    </a:moveTo>
                    <a:lnTo>
                      <a:pt x="11" y="7"/>
                    </a:lnTo>
                    <a:lnTo>
                      <a:pt x="11" y="16"/>
                    </a:lnTo>
                    <a:lnTo>
                      <a:pt x="13" y="31"/>
                    </a:lnTo>
                    <a:lnTo>
                      <a:pt x="17" y="12"/>
                    </a:lnTo>
                    <a:lnTo>
                      <a:pt x="17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7" name="Freeform 372"/>
              <p:cNvSpPr>
                <a:spLocks/>
              </p:cNvSpPr>
              <p:nvPr/>
            </p:nvSpPr>
            <p:spPr bwMode="auto">
              <a:xfrm flipH="1">
                <a:off x="1130" y="2517"/>
                <a:ext cx="2" cy="12"/>
              </a:xfrm>
              <a:custGeom>
                <a:avLst/>
                <a:gdLst>
                  <a:gd name="T0" fmla="*/ 0 w 19"/>
                  <a:gd name="T1" fmla="*/ 0 h 60"/>
                  <a:gd name="T2" fmla="*/ 0 w 19"/>
                  <a:gd name="T3" fmla="*/ 0 h 60"/>
                  <a:gd name="T4" fmla="*/ 0 w 19"/>
                  <a:gd name="T5" fmla="*/ 0 h 60"/>
                  <a:gd name="T6" fmla="*/ 0 w 19"/>
                  <a:gd name="T7" fmla="*/ 0 h 60"/>
                  <a:gd name="T8" fmla="*/ 0 w 1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60"/>
                  <a:gd name="T17" fmla="*/ 19 w 19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60">
                    <a:moveTo>
                      <a:pt x="19" y="0"/>
                    </a:moveTo>
                    <a:lnTo>
                      <a:pt x="5" y="34"/>
                    </a:lnTo>
                    <a:lnTo>
                      <a:pt x="0" y="60"/>
                    </a:lnTo>
                    <a:lnTo>
                      <a:pt x="9" y="4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8" name="Freeform 373"/>
              <p:cNvSpPr>
                <a:spLocks/>
              </p:cNvSpPr>
              <p:nvPr/>
            </p:nvSpPr>
            <p:spPr bwMode="auto">
              <a:xfrm flipH="1">
                <a:off x="1120" y="2505"/>
                <a:ext cx="11" cy="10"/>
              </a:xfrm>
              <a:custGeom>
                <a:avLst/>
                <a:gdLst>
                  <a:gd name="T0" fmla="*/ 0 w 80"/>
                  <a:gd name="T1" fmla="*/ 0 h 51"/>
                  <a:gd name="T2" fmla="*/ 0 w 80"/>
                  <a:gd name="T3" fmla="*/ 0 h 51"/>
                  <a:gd name="T4" fmla="*/ 0 w 80"/>
                  <a:gd name="T5" fmla="*/ 0 h 51"/>
                  <a:gd name="T6" fmla="*/ 0 w 80"/>
                  <a:gd name="T7" fmla="*/ 0 h 51"/>
                  <a:gd name="T8" fmla="*/ 0 w 80"/>
                  <a:gd name="T9" fmla="*/ 0 h 51"/>
                  <a:gd name="T10" fmla="*/ 0 w 80"/>
                  <a:gd name="T11" fmla="*/ 0 h 51"/>
                  <a:gd name="T12" fmla="*/ 0 w 80"/>
                  <a:gd name="T13" fmla="*/ 0 h 51"/>
                  <a:gd name="T14" fmla="*/ 0 w 80"/>
                  <a:gd name="T15" fmla="*/ 0 h 51"/>
                  <a:gd name="T16" fmla="*/ 0 w 80"/>
                  <a:gd name="T17" fmla="*/ 0 h 51"/>
                  <a:gd name="T18" fmla="*/ 0 w 80"/>
                  <a:gd name="T19" fmla="*/ 0 h 51"/>
                  <a:gd name="T20" fmla="*/ 0 w 80"/>
                  <a:gd name="T21" fmla="*/ 0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51"/>
                  <a:gd name="T35" fmla="*/ 80 w 80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51">
                    <a:moveTo>
                      <a:pt x="0" y="0"/>
                    </a:moveTo>
                    <a:lnTo>
                      <a:pt x="17" y="28"/>
                    </a:lnTo>
                    <a:lnTo>
                      <a:pt x="13" y="35"/>
                    </a:lnTo>
                    <a:lnTo>
                      <a:pt x="13" y="40"/>
                    </a:lnTo>
                    <a:lnTo>
                      <a:pt x="9" y="51"/>
                    </a:lnTo>
                    <a:lnTo>
                      <a:pt x="20" y="34"/>
                    </a:lnTo>
                    <a:lnTo>
                      <a:pt x="35" y="34"/>
                    </a:lnTo>
                    <a:lnTo>
                      <a:pt x="52" y="28"/>
                    </a:lnTo>
                    <a:lnTo>
                      <a:pt x="80" y="26"/>
                    </a:lnTo>
                    <a:lnTo>
                      <a:pt x="5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9" name="Freeform 374"/>
              <p:cNvSpPr>
                <a:spLocks/>
              </p:cNvSpPr>
              <p:nvPr/>
            </p:nvSpPr>
            <p:spPr bwMode="auto">
              <a:xfrm flipH="1">
                <a:off x="1115" y="2492"/>
                <a:ext cx="19" cy="8"/>
              </a:xfrm>
              <a:custGeom>
                <a:avLst/>
                <a:gdLst>
                  <a:gd name="T0" fmla="*/ 0 w 135"/>
                  <a:gd name="T1" fmla="*/ 0 h 48"/>
                  <a:gd name="T2" fmla="*/ 0 w 135"/>
                  <a:gd name="T3" fmla="*/ 0 h 48"/>
                  <a:gd name="T4" fmla="*/ 0 w 135"/>
                  <a:gd name="T5" fmla="*/ 0 h 48"/>
                  <a:gd name="T6" fmla="*/ 0 w 135"/>
                  <a:gd name="T7" fmla="*/ 0 h 48"/>
                  <a:gd name="T8" fmla="*/ 0 w 135"/>
                  <a:gd name="T9" fmla="*/ 0 h 48"/>
                  <a:gd name="T10" fmla="*/ 0 w 135"/>
                  <a:gd name="T11" fmla="*/ 0 h 48"/>
                  <a:gd name="T12" fmla="*/ 0 w 135"/>
                  <a:gd name="T13" fmla="*/ 0 h 48"/>
                  <a:gd name="T14" fmla="*/ 0 w 135"/>
                  <a:gd name="T15" fmla="*/ 0 h 48"/>
                  <a:gd name="T16" fmla="*/ 0 w 135"/>
                  <a:gd name="T17" fmla="*/ 0 h 48"/>
                  <a:gd name="T18" fmla="*/ 0 w 135"/>
                  <a:gd name="T19" fmla="*/ 0 h 48"/>
                  <a:gd name="T20" fmla="*/ 0 w 135"/>
                  <a:gd name="T21" fmla="*/ 0 h 48"/>
                  <a:gd name="T22" fmla="*/ 0 w 135"/>
                  <a:gd name="T23" fmla="*/ 0 h 48"/>
                  <a:gd name="T24" fmla="*/ 0 w 135"/>
                  <a:gd name="T25" fmla="*/ 0 h 48"/>
                  <a:gd name="T26" fmla="*/ 0 w 135"/>
                  <a:gd name="T27" fmla="*/ 0 h 48"/>
                  <a:gd name="T28" fmla="*/ 0 w 135"/>
                  <a:gd name="T29" fmla="*/ 0 h 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5"/>
                  <a:gd name="T46" fmla="*/ 0 h 48"/>
                  <a:gd name="T47" fmla="*/ 135 w 135"/>
                  <a:gd name="T48" fmla="*/ 48 h 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5" h="48">
                    <a:moveTo>
                      <a:pt x="0" y="25"/>
                    </a:moveTo>
                    <a:lnTo>
                      <a:pt x="6" y="42"/>
                    </a:lnTo>
                    <a:lnTo>
                      <a:pt x="20" y="48"/>
                    </a:lnTo>
                    <a:lnTo>
                      <a:pt x="42" y="34"/>
                    </a:lnTo>
                    <a:lnTo>
                      <a:pt x="69" y="25"/>
                    </a:lnTo>
                    <a:lnTo>
                      <a:pt x="113" y="24"/>
                    </a:lnTo>
                    <a:lnTo>
                      <a:pt x="135" y="27"/>
                    </a:lnTo>
                    <a:lnTo>
                      <a:pt x="101" y="12"/>
                    </a:lnTo>
                    <a:lnTo>
                      <a:pt x="77" y="6"/>
                    </a:lnTo>
                    <a:lnTo>
                      <a:pt x="80" y="0"/>
                    </a:lnTo>
                    <a:lnTo>
                      <a:pt x="57" y="9"/>
                    </a:lnTo>
                    <a:lnTo>
                      <a:pt x="59" y="3"/>
                    </a:lnTo>
                    <a:lnTo>
                      <a:pt x="40" y="12"/>
                    </a:lnTo>
                    <a:lnTo>
                      <a:pt x="23" y="12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0" name="Freeform 375"/>
              <p:cNvSpPr>
                <a:spLocks/>
              </p:cNvSpPr>
              <p:nvPr/>
            </p:nvSpPr>
            <p:spPr bwMode="auto">
              <a:xfrm flipH="1">
                <a:off x="1081" y="2503"/>
                <a:ext cx="11" cy="31"/>
              </a:xfrm>
              <a:custGeom>
                <a:avLst/>
                <a:gdLst>
                  <a:gd name="T0" fmla="*/ 0 w 78"/>
                  <a:gd name="T1" fmla="*/ 0 h 159"/>
                  <a:gd name="T2" fmla="*/ 0 w 78"/>
                  <a:gd name="T3" fmla="*/ 0 h 159"/>
                  <a:gd name="T4" fmla="*/ 0 w 78"/>
                  <a:gd name="T5" fmla="*/ 0 h 159"/>
                  <a:gd name="T6" fmla="*/ 0 w 78"/>
                  <a:gd name="T7" fmla="*/ 0 h 159"/>
                  <a:gd name="T8" fmla="*/ 0 w 78"/>
                  <a:gd name="T9" fmla="*/ 0 h 159"/>
                  <a:gd name="T10" fmla="*/ 0 w 78"/>
                  <a:gd name="T11" fmla="*/ 0 h 159"/>
                  <a:gd name="T12" fmla="*/ 0 w 78"/>
                  <a:gd name="T13" fmla="*/ 0 h 159"/>
                  <a:gd name="T14" fmla="*/ 0 w 78"/>
                  <a:gd name="T15" fmla="*/ 0 h 159"/>
                  <a:gd name="T16" fmla="*/ 0 w 78"/>
                  <a:gd name="T17" fmla="*/ 0 h 159"/>
                  <a:gd name="T18" fmla="*/ 0 w 78"/>
                  <a:gd name="T19" fmla="*/ 0 h 159"/>
                  <a:gd name="T20" fmla="*/ 0 w 78"/>
                  <a:gd name="T21" fmla="*/ 0 h 159"/>
                  <a:gd name="T22" fmla="*/ 0 w 78"/>
                  <a:gd name="T23" fmla="*/ 0 h 159"/>
                  <a:gd name="T24" fmla="*/ 0 w 78"/>
                  <a:gd name="T25" fmla="*/ 0 h 159"/>
                  <a:gd name="T26" fmla="*/ 0 w 78"/>
                  <a:gd name="T27" fmla="*/ 0 h 159"/>
                  <a:gd name="T28" fmla="*/ 0 w 78"/>
                  <a:gd name="T29" fmla="*/ 0 h 159"/>
                  <a:gd name="T30" fmla="*/ 0 w 78"/>
                  <a:gd name="T31" fmla="*/ 0 h 159"/>
                  <a:gd name="T32" fmla="*/ 0 w 78"/>
                  <a:gd name="T33" fmla="*/ 0 h 159"/>
                  <a:gd name="T34" fmla="*/ 0 w 78"/>
                  <a:gd name="T35" fmla="*/ 0 h 159"/>
                  <a:gd name="T36" fmla="*/ 0 w 78"/>
                  <a:gd name="T37" fmla="*/ 0 h 159"/>
                  <a:gd name="T38" fmla="*/ 0 w 78"/>
                  <a:gd name="T39" fmla="*/ 0 h 159"/>
                  <a:gd name="T40" fmla="*/ 0 w 78"/>
                  <a:gd name="T41" fmla="*/ 0 h 159"/>
                  <a:gd name="T42" fmla="*/ 0 w 78"/>
                  <a:gd name="T43" fmla="*/ 0 h 159"/>
                  <a:gd name="T44" fmla="*/ 0 w 78"/>
                  <a:gd name="T45" fmla="*/ 0 h 1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8"/>
                  <a:gd name="T70" fmla="*/ 0 h 159"/>
                  <a:gd name="T71" fmla="*/ 78 w 78"/>
                  <a:gd name="T72" fmla="*/ 159 h 1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8" h="159">
                    <a:moveTo>
                      <a:pt x="0" y="30"/>
                    </a:moveTo>
                    <a:lnTo>
                      <a:pt x="24" y="10"/>
                    </a:lnTo>
                    <a:lnTo>
                      <a:pt x="52" y="15"/>
                    </a:lnTo>
                    <a:lnTo>
                      <a:pt x="68" y="41"/>
                    </a:lnTo>
                    <a:lnTo>
                      <a:pt x="71" y="77"/>
                    </a:lnTo>
                    <a:lnTo>
                      <a:pt x="68" y="105"/>
                    </a:lnTo>
                    <a:lnTo>
                      <a:pt x="59" y="128"/>
                    </a:lnTo>
                    <a:lnTo>
                      <a:pt x="44" y="93"/>
                    </a:lnTo>
                    <a:lnTo>
                      <a:pt x="31" y="73"/>
                    </a:lnTo>
                    <a:lnTo>
                      <a:pt x="5" y="60"/>
                    </a:lnTo>
                    <a:lnTo>
                      <a:pt x="25" y="89"/>
                    </a:lnTo>
                    <a:lnTo>
                      <a:pt x="47" y="111"/>
                    </a:lnTo>
                    <a:lnTo>
                      <a:pt x="49" y="134"/>
                    </a:lnTo>
                    <a:lnTo>
                      <a:pt x="40" y="156"/>
                    </a:lnTo>
                    <a:lnTo>
                      <a:pt x="28" y="159"/>
                    </a:lnTo>
                    <a:lnTo>
                      <a:pt x="61" y="151"/>
                    </a:lnTo>
                    <a:lnTo>
                      <a:pt x="77" y="117"/>
                    </a:lnTo>
                    <a:lnTo>
                      <a:pt x="78" y="73"/>
                    </a:lnTo>
                    <a:lnTo>
                      <a:pt x="77" y="33"/>
                    </a:lnTo>
                    <a:lnTo>
                      <a:pt x="59" y="7"/>
                    </a:lnTo>
                    <a:lnTo>
                      <a:pt x="34" y="0"/>
                    </a:lnTo>
                    <a:lnTo>
                      <a:pt x="10" y="4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1" name="Freeform 376"/>
              <p:cNvSpPr>
                <a:spLocks/>
              </p:cNvSpPr>
              <p:nvPr/>
            </p:nvSpPr>
            <p:spPr bwMode="auto">
              <a:xfrm flipH="1">
                <a:off x="1077" y="2498"/>
                <a:ext cx="18" cy="42"/>
              </a:xfrm>
              <a:custGeom>
                <a:avLst/>
                <a:gdLst>
                  <a:gd name="T0" fmla="*/ 0 w 129"/>
                  <a:gd name="T1" fmla="*/ 0 h 215"/>
                  <a:gd name="T2" fmla="*/ 0 w 129"/>
                  <a:gd name="T3" fmla="*/ 0 h 215"/>
                  <a:gd name="T4" fmla="*/ 0 w 129"/>
                  <a:gd name="T5" fmla="*/ 0 h 215"/>
                  <a:gd name="T6" fmla="*/ 0 w 129"/>
                  <a:gd name="T7" fmla="*/ 0 h 215"/>
                  <a:gd name="T8" fmla="*/ 0 w 129"/>
                  <a:gd name="T9" fmla="*/ 0 h 215"/>
                  <a:gd name="T10" fmla="*/ 0 w 129"/>
                  <a:gd name="T11" fmla="*/ 0 h 215"/>
                  <a:gd name="T12" fmla="*/ 0 w 129"/>
                  <a:gd name="T13" fmla="*/ 0 h 215"/>
                  <a:gd name="T14" fmla="*/ 0 w 129"/>
                  <a:gd name="T15" fmla="*/ 0 h 215"/>
                  <a:gd name="T16" fmla="*/ 0 w 129"/>
                  <a:gd name="T17" fmla="*/ 0 h 215"/>
                  <a:gd name="T18" fmla="*/ 0 w 129"/>
                  <a:gd name="T19" fmla="*/ 0 h 215"/>
                  <a:gd name="T20" fmla="*/ 0 w 129"/>
                  <a:gd name="T21" fmla="*/ 0 h 215"/>
                  <a:gd name="T22" fmla="*/ 0 w 129"/>
                  <a:gd name="T23" fmla="*/ 0 h 215"/>
                  <a:gd name="T24" fmla="*/ 0 w 129"/>
                  <a:gd name="T25" fmla="*/ 0 h 215"/>
                  <a:gd name="T26" fmla="*/ 0 w 129"/>
                  <a:gd name="T27" fmla="*/ 0 h 215"/>
                  <a:gd name="T28" fmla="*/ 0 w 129"/>
                  <a:gd name="T29" fmla="*/ 0 h 215"/>
                  <a:gd name="T30" fmla="*/ 0 w 129"/>
                  <a:gd name="T31" fmla="*/ 0 h 215"/>
                  <a:gd name="T32" fmla="*/ 0 w 129"/>
                  <a:gd name="T33" fmla="*/ 0 h 215"/>
                  <a:gd name="T34" fmla="*/ 0 w 129"/>
                  <a:gd name="T35" fmla="*/ 0 h 215"/>
                  <a:gd name="T36" fmla="*/ 0 w 129"/>
                  <a:gd name="T37" fmla="*/ 0 h 215"/>
                  <a:gd name="T38" fmla="*/ 0 w 129"/>
                  <a:gd name="T39" fmla="*/ 0 h 215"/>
                  <a:gd name="T40" fmla="*/ 0 w 129"/>
                  <a:gd name="T41" fmla="*/ 0 h 215"/>
                  <a:gd name="T42" fmla="*/ 0 w 129"/>
                  <a:gd name="T43" fmla="*/ 0 h 215"/>
                  <a:gd name="T44" fmla="*/ 0 w 129"/>
                  <a:gd name="T45" fmla="*/ 0 h 215"/>
                  <a:gd name="T46" fmla="*/ 0 w 129"/>
                  <a:gd name="T47" fmla="*/ 0 h 215"/>
                  <a:gd name="T48" fmla="*/ 0 w 129"/>
                  <a:gd name="T49" fmla="*/ 0 h 215"/>
                  <a:gd name="T50" fmla="*/ 0 w 129"/>
                  <a:gd name="T51" fmla="*/ 0 h 215"/>
                  <a:gd name="T52" fmla="*/ 0 w 129"/>
                  <a:gd name="T53" fmla="*/ 0 h 21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29"/>
                  <a:gd name="T82" fmla="*/ 0 h 215"/>
                  <a:gd name="T83" fmla="*/ 129 w 129"/>
                  <a:gd name="T84" fmla="*/ 215 h 21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29" h="215">
                    <a:moveTo>
                      <a:pt x="0" y="53"/>
                    </a:moveTo>
                    <a:lnTo>
                      <a:pt x="20" y="19"/>
                    </a:lnTo>
                    <a:lnTo>
                      <a:pt x="54" y="9"/>
                    </a:lnTo>
                    <a:lnTo>
                      <a:pt x="95" y="16"/>
                    </a:lnTo>
                    <a:lnTo>
                      <a:pt x="109" y="35"/>
                    </a:lnTo>
                    <a:lnTo>
                      <a:pt x="120" y="67"/>
                    </a:lnTo>
                    <a:lnTo>
                      <a:pt x="120" y="93"/>
                    </a:lnTo>
                    <a:lnTo>
                      <a:pt x="114" y="111"/>
                    </a:lnTo>
                    <a:lnTo>
                      <a:pt x="114" y="137"/>
                    </a:lnTo>
                    <a:lnTo>
                      <a:pt x="107" y="168"/>
                    </a:lnTo>
                    <a:lnTo>
                      <a:pt x="80" y="198"/>
                    </a:lnTo>
                    <a:lnTo>
                      <a:pt x="63" y="198"/>
                    </a:lnTo>
                    <a:lnTo>
                      <a:pt x="40" y="198"/>
                    </a:lnTo>
                    <a:lnTo>
                      <a:pt x="40" y="203"/>
                    </a:lnTo>
                    <a:lnTo>
                      <a:pt x="57" y="215"/>
                    </a:lnTo>
                    <a:lnTo>
                      <a:pt x="76" y="211"/>
                    </a:lnTo>
                    <a:lnTo>
                      <a:pt x="101" y="201"/>
                    </a:lnTo>
                    <a:lnTo>
                      <a:pt x="121" y="171"/>
                    </a:lnTo>
                    <a:lnTo>
                      <a:pt x="123" y="121"/>
                    </a:lnTo>
                    <a:lnTo>
                      <a:pt x="129" y="87"/>
                    </a:lnTo>
                    <a:lnTo>
                      <a:pt x="129" y="58"/>
                    </a:lnTo>
                    <a:lnTo>
                      <a:pt x="117" y="32"/>
                    </a:lnTo>
                    <a:lnTo>
                      <a:pt x="103" y="9"/>
                    </a:lnTo>
                    <a:lnTo>
                      <a:pt x="69" y="0"/>
                    </a:lnTo>
                    <a:lnTo>
                      <a:pt x="20" y="6"/>
                    </a:lnTo>
                    <a:lnTo>
                      <a:pt x="3" y="19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2" name="Freeform 377"/>
              <p:cNvSpPr>
                <a:spLocks/>
              </p:cNvSpPr>
              <p:nvPr/>
            </p:nvSpPr>
            <p:spPr bwMode="auto">
              <a:xfrm flipH="1">
                <a:off x="1088" y="2544"/>
                <a:ext cx="16" cy="33"/>
              </a:xfrm>
              <a:custGeom>
                <a:avLst/>
                <a:gdLst>
                  <a:gd name="T0" fmla="*/ 0 w 118"/>
                  <a:gd name="T1" fmla="*/ 0 h 179"/>
                  <a:gd name="T2" fmla="*/ 0 w 118"/>
                  <a:gd name="T3" fmla="*/ 0 h 179"/>
                  <a:gd name="T4" fmla="*/ 0 w 118"/>
                  <a:gd name="T5" fmla="*/ 0 h 179"/>
                  <a:gd name="T6" fmla="*/ 0 w 118"/>
                  <a:gd name="T7" fmla="*/ 0 h 179"/>
                  <a:gd name="T8" fmla="*/ 0 w 118"/>
                  <a:gd name="T9" fmla="*/ 0 h 179"/>
                  <a:gd name="T10" fmla="*/ 0 w 118"/>
                  <a:gd name="T11" fmla="*/ 0 h 179"/>
                  <a:gd name="T12" fmla="*/ 0 w 118"/>
                  <a:gd name="T13" fmla="*/ 0 h 179"/>
                  <a:gd name="T14" fmla="*/ 0 w 118"/>
                  <a:gd name="T15" fmla="*/ 0 h 179"/>
                  <a:gd name="T16" fmla="*/ 0 w 118"/>
                  <a:gd name="T17" fmla="*/ 0 h 179"/>
                  <a:gd name="T18" fmla="*/ 0 w 118"/>
                  <a:gd name="T19" fmla="*/ 0 h 1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"/>
                  <a:gd name="T31" fmla="*/ 0 h 179"/>
                  <a:gd name="T32" fmla="*/ 118 w 118"/>
                  <a:gd name="T33" fmla="*/ 179 h 1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" h="179">
                    <a:moveTo>
                      <a:pt x="118" y="0"/>
                    </a:moveTo>
                    <a:lnTo>
                      <a:pt x="102" y="39"/>
                    </a:lnTo>
                    <a:lnTo>
                      <a:pt x="77" y="80"/>
                    </a:lnTo>
                    <a:lnTo>
                      <a:pt x="52" y="116"/>
                    </a:lnTo>
                    <a:lnTo>
                      <a:pt x="17" y="164"/>
                    </a:lnTo>
                    <a:lnTo>
                      <a:pt x="0" y="179"/>
                    </a:lnTo>
                    <a:lnTo>
                      <a:pt x="39" y="159"/>
                    </a:lnTo>
                    <a:lnTo>
                      <a:pt x="70" y="115"/>
                    </a:lnTo>
                    <a:lnTo>
                      <a:pt x="99" y="67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3" name="Freeform 378"/>
              <p:cNvSpPr>
                <a:spLocks/>
              </p:cNvSpPr>
              <p:nvPr/>
            </p:nvSpPr>
            <p:spPr bwMode="auto">
              <a:xfrm flipH="1">
                <a:off x="1039" y="2426"/>
                <a:ext cx="92" cy="130"/>
              </a:xfrm>
              <a:custGeom>
                <a:avLst/>
                <a:gdLst>
                  <a:gd name="T0" fmla="*/ 0 w 671"/>
                  <a:gd name="T1" fmla="*/ 0 h 670"/>
                  <a:gd name="T2" fmla="*/ 0 w 671"/>
                  <a:gd name="T3" fmla="*/ 0 h 670"/>
                  <a:gd name="T4" fmla="*/ 0 w 671"/>
                  <a:gd name="T5" fmla="*/ 0 h 670"/>
                  <a:gd name="T6" fmla="*/ 0 w 671"/>
                  <a:gd name="T7" fmla="*/ 0 h 670"/>
                  <a:gd name="T8" fmla="*/ 0 w 671"/>
                  <a:gd name="T9" fmla="*/ 0 h 670"/>
                  <a:gd name="T10" fmla="*/ 0 w 671"/>
                  <a:gd name="T11" fmla="*/ 0 h 670"/>
                  <a:gd name="T12" fmla="*/ 0 w 671"/>
                  <a:gd name="T13" fmla="*/ 0 h 670"/>
                  <a:gd name="T14" fmla="*/ 0 w 671"/>
                  <a:gd name="T15" fmla="*/ 0 h 670"/>
                  <a:gd name="T16" fmla="*/ 0 w 671"/>
                  <a:gd name="T17" fmla="*/ 0 h 670"/>
                  <a:gd name="T18" fmla="*/ 0 w 671"/>
                  <a:gd name="T19" fmla="*/ 0 h 670"/>
                  <a:gd name="T20" fmla="*/ 0 w 671"/>
                  <a:gd name="T21" fmla="*/ 0 h 670"/>
                  <a:gd name="T22" fmla="*/ 0 w 671"/>
                  <a:gd name="T23" fmla="*/ 0 h 670"/>
                  <a:gd name="T24" fmla="*/ 0 w 671"/>
                  <a:gd name="T25" fmla="*/ 0 h 670"/>
                  <a:gd name="T26" fmla="*/ 0 w 671"/>
                  <a:gd name="T27" fmla="*/ 0 h 670"/>
                  <a:gd name="T28" fmla="*/ 0 w 671"/>
                  <a:gd name="T29" fmla="*/ 0 h 670"/>
                  <a:gd name="T30" fmla="*/ 0 w 671"/>
                  <a:gd name="T31" fmla="*/ 0 h 670"/>
                  <a:gd name="T32" fmla="*/ 0 w 671"/>
                  <a:gd name="T33" fmla="*/ 0 h 670"/>
                  <a:gd name="T34" fmla="*/ 0 w 671"/>
                  <a:gd name="T35" fmla="*/ 0 h 670"/>
                  <a:gd name="T36" fmla="*/ 0 w 671"/>
                  <a:gd name="T37" fmla="*/ 0 h 670"/>
                  <a:gd name="T38" fmla="*/ 0 w 671"/>
                  <a:gd name="T39" fmla="*/ 0 h 670"/>
                  <a:gd name="T40" fmla="*/ 0 w 671"/>
                  <a:gd name="T41" fmla="*/ 0 h 670"/>
                  <a:gd name="T42" fmla="*/ 0 w 671"/>
                  <a:gd name="T43" fmla="*/ 0 h 670"/>
                  <a:gd name="T44" fmla="*/ 0 w 671"/>
                  <a:gd name="T45" fmla="*/ 0 h 670"/>
                  <a:gd name="T46" fmla="*/ 0 w 671"/>
                  <a:gd name="T47" fmla="*/ 0 h 670"/>
                  <a:gd name="T48" fmla="*/ 0 w 671"/>
                  <a:gd name="T49" fmla="*/ 0 h 670"/>
                  <a:gd name="T50" fmla="*/ 0 w 671"/>
                  <a:gd name="T51" fmla="*/ 0 h 670"/>
                  <a:gd name="T52" fmla="*/ 0 w 671"/>
                  <a:gd name="T53" fmla="*/ 0 h 670"/>
                  <a:gd name="T54" fmla="*/ 0 w 671"/>
                  <a:gd name="T55" fmla="*/ 0 h 670"/>
                  <a:gd name="T56" fmla="*/ 0 w 671"/>
                  <a:gd name="T57" fmla="*/ 0 h 670"/>
                  <a:gd name="T58" fmla="*/ 0 w 671"/>
                  <a:gd name="T59" fmla="*/ 0 h 670"/>
                  <a:gd name="T60" fmla="*/ 0 w 671"/>
                  <a:gd name="T61" fmla="*/ 0 h 670"/>
                  <a:gd name="T62" fmla="*/ 0 w 671"/>
                  <a:gd name="T63" fmla="*/ 0 h 670"/>
                  <a:gd name="T64" fmla="*/ 0 w 671"/>
                  <a:gd name="T65" fmla="*/ 0 h 670"/>
                  <a:gd name="T66" fmla="*/ 0 w 671"/>
                  <a:gd name="T67" fmla="*/ 0 h 670"/>
                  <a:gd name="T68" fmla="*/ 0 w 671"/>
                  <a:gd name="T69" fmla="*/ 0 h 670"/>
                  <a:gd name="T70" fmla="*/ 0 w 671"/>
                  <a:gd name="T71" fmla="*/ 0 h 670"/>
                  <a:gd name="T72" fmla="*/ 0 w 671"/>
                  <a:gd name="T73" fmla="*/ 0 h 670"/>
                  <a:gd name="T74" fmla="*/ 0 w 671"/>
                  <a:gd name="T75" fmla="*/ 0 h 67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71"/>
                  <a:gd name="T115" fmla="*/ 0 h 670"/>
                  <a:gd name="T116" fmla="*/ 671 w 671"/>
                  <a:gd name="T117" fmla="*/ 670 h 67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71" h="670">
                    <a:moveTo>
                      <a:pt x="54" y="193"/>
                    </a:moveTo>
                    <a:lnTo>
                      <a:pt x="155" y="177"/>
                    </a:lnTo>
                    <a:lnTo>
                      <a:pt x="223" y="187"/>
                    </a:lnTo>
                    <a:lnTo>
                      <a:pt x="264" y="234"/>
                    </a:lnTo>
                    <a:lnTo>
                      <a:pt x="238" y="290"/>
                    </a:lnTo>
                    <a:lnTo>
                      <a:pt x="206" y="311"/>
                    </a:lnTo>
                    <a:lnTo>
                      <a:pt x="197" y="366"/>
                    </a:lnTo>
                    <a:lnTo>
                      <a:pt x="217" y="401"/>
                    </a:lnTo>
                    <a:lnTo>
                      <a:pt x="200" y="453"/>
                    </a:lnTo>
                    <a:lnTo>
                      <a:pt x="242" y="453"/>
                    </a:lnTo>
                    <a:lnTo>
                      <a:pt x="254" y="394"/>
                    </a:lnTo>
                    <a:lnTo>
                      <a:pt x="280" y="366"/>
                    </a:lnTo>
                    <a:lnTo>
                      <a:pt x="329" y="366"/>
                    </a:lnTo>
                    <a:lnTo>
                      <a:pt x="378" y="378"/>
                    </a:lnTo>
                    <a:lnTo>
                      <a:pt x="393" y="419"/>
                    </a:lnTo>
                    <a:lnTo>
                      <a:pt x="399" y="475"/>
                    </a:lnTo>
                    <a:lnTo>
                      <a:pt x="393" y="516"/>
                    </a:lnTo>
                    <a:lnTo>
                      <a:pt x="393" y="547"/>
                    </a:lnTo>
                    <a:lnTo>
                      <a:pt x="396" y="581"/>
                    </a:lnTo>
                    <a:lnTo>
                      <a:pt x="428" y="613"/>
                    </a:lnTo>
                    <a:lnTo>
                      <a:pt x="451" y="632"/>
                    </a:lnTo>
                    <a:lnTo>
                      <a:pt x="510" y="670"/>
                    </a:lnTo>
                    <a:lnTo>
                      <a:pt x="620" y="558"/>
                    </a:lnTo>
                    <a:lnTo>
                      <a:pt x="652" y="466"/>
                    </a:lnTo>
                    <a:lnTo>
                      <a:pt x="665" y="318"/>
                    </a:lnTo>
                    <a:lnTo>
                      <a:pt x="671" y="215"/>
                    </a:lnTo>
                    <a:lnTo>
                      <a:pt x="658" y="114"/>
                    </a:lnTo>
                    <a:lnTo>
                      <a:pt x="629" y="59"/>
                    </a:lnTo>
                    <a:lnTo>
                      <a:pt x="562" y="21"/>
                    </a:lnTo>
                    <a:lnTo>
                      <a:pt x="502" y="8"/>
                    </a:lnTo>
                    <a:lnTo>
                      <a:pt x="384" y="0"/>
                    </a:lnTo>
                    <a:lnTo>
                      <a:pt x="270" y="5"/>
                    </a:lnTo>
                    <a:lnTo>
                      <a:pt x="129" y="30"/>
                    </a:lnTo>
                    <a:lnTo>
                      <a:pt x="64" y="62"/>
                    </a:lnTo>
                    <a:lnTo>
                      <a:pt x="32" y="94"/>
                    </a:lnTo>
                    <a:lnTo>
                      <a:pt x="0" y="140"/>
                    </a:lnTo>
                    <a:lnTo>
                      <a:pt x="6" y="166"/>
                    </a:lnTo>
                    <a:lnTo>
                      <a:pt x="54" y="19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4" name="Freeform 379"/>
              <p:cNvSpPr>
                <a:spLocks/>
              </p:cNvSpPr>
              <p:nvPr/>
            </p:nvSpPr>
            <p:spPr bwMode="auto">
              <a:xfrm flipH="1">
                <a:off x="1041" y="2428"/>
                <a:ext cx="87" cy="124"/>
              </a:xfrm>
              <a:custGeom>
                <a:avLst/>
                <a:gdLst>
                  <a:gd name="T0" fmla="*/ 0 w 636"/>
                  <a:gd name="T1" fmla="*/ 0 h 643"/>
                  <a:gd name="T2" fmla="*/ 0 w 636"/>
                  <a:gd name="T3" fmla="*/ 0 h 643"/>
                  <a:gd name="T4" fmla="*/ 0 w 636"/>
                  <a:gd name="T5" fmla="*/ 0 h 643"/>
                  <a:gd name="T6" fmla="*/ 0 w 636"/>
                  <a:gd name="T7" fmla="*/ 0 h 643"/>
                  <a:gd name="T8" fmla="*/ 0 w 636"/>
                  <a:gd name="T9" fmla="*/ 0 h 643"/>
                  <a:gd name="T10" fmla="*/ 0 w 636"/>
                  <a:gd name="T11" fmla="*/ 0 h 643"/>
                  <a:gd name="T12" fmla="*/ 0 w 636"/>
                  <a:gd name="T13" fmla="*/ 0 h 643"/>
                  <a:gd name="T14" fmla="*/ 0 w 636"/>
                  <a:gd name="T15" fmla="*/ 0 h 643"/>
                  <a:gd name="T16" fmla="*/ 0 w 636"/>
                  <a:gd name="T17" fmla="*/ 0 h 643"/>
                  <a:gd name="T18" fmla="*/ 0 w 636"/>
                  <a:gd name="T19" fmla="*/ 0 h 643"/>
                  <a:gd name="T20" fmla="*/ 0 w 636"/>
                  <a:gd name="T21" fmla="*/ 0 h 643"/>
                  <a:gd name="T22" fmla="*/ 0 w 636"/>
                  <a:gd name="T23" fmla="*/ 0 h 643"/>
                  <a:gd name="T24" fmla="*/ 0 w 636"/>
                  <a:gd name="T25" fmla="*/ 0 h 643"/>
                  <a:gd name="T26" fmla="*/ 0 w 636"/>
                  <a:gd name="T27" fmla="*/ 0 h 643"/>
                  <a:gd name="T28" fmla="*/ 0 w 636"/>
                  <a:gd name="T29" fmla="*/ 0 h 643"/>
                  <a:gd name="T30" fmla="*/ 0 w 636"/>
                  <a:gd name="T31" fmla="*/ 0 h 643"/>
                  <a:gd name="T32" fmla="*/ 0 w 636"/>
                  <a:gd name="T33" fmla="*/ 0 h 643"/>
                  <a:gd name="T34" fmla="*/ 0 w 636"/>
                  <a:gd name="T35" fmla="*/ 0 h 643"/>
                  <a:gd name="T36" fmla="*/ 0 w 636"/>
                  <a:gd name="T37" fmla="*/ 0 h 643"/>
                  <a:gd name="T38" fmla="*/ 0 w 636"/>
                  <a:gd name="T39" fmla="*/ 0 h 643"/>
                  <a:gd name="T40" fmla="*/ 0 w 636"/>
                  <a:gd name="T41" fmla="*/ 0 h 643"/>
                  <a:gd name="T42" fmla="*/ 0 w 636"/>
                  <a:gd name="T43" fmla="*/ 0 h 643"/>
                  <a:gd name="T44" fmla="*/ 0 w 636"/>
                  <a:gd name="T45" fmla="*/ 0 h 643"/>
                  <a:gd name="T46" fmla="*/ 0 w 636"/>
                  <a:gd name="T47" fmla="*/ 0 h 643"/>
                  <a:gd name="T48" fmla="*/ 0 w 636"/>
                  <a:gd name="T49" fmla="*/ 0 h 643"/>
                  <a:gd name="T50" fmla="*/ 0 w 636"/>
                  <a:gd name="T51" fmla="*/ 0 h 643"/>
                  <a:gd name="T52" fmla="*/ 0 w 636"/>
                  <a:gd name="T53" fmla="*/ 0 h 643"/>
                  <a:gd name="T54" fmla="*/ 0 w 636"/>
                  <a:gd name="T55" fmla="*/ 0 h 643"/>
                  <a:gd name="T56" fmla="*/ 0 w 636"/>
                  <a:gd name="T57" fmla="*/ 0 h 643"/>
                  <a:gd name="T58" fmla="*/ 0 w 636"/>
                  <a:gd name="T59" fmla="*/ 0 h 643"/>
                  <a:gd name="T60" fmla="*/ 0 w 636"/>
                  <a:gd name="T61" fmla="*/ 0 h 643"/>
                  <a:gd name="T62" fmla="*/ 0 w 636"/>
                  <a:gd name="T63" fmla="*/ 0 h 643"/>
                  <a:gd name="T64" fmla="*/ 0 w 636"/>
                  <a:gd name="T65" fmla="*/ 0 h 643"/>
                  <a:gd name="T66" fmla="*/ 0 w 636"/>
                  <a:gd name="T67" fmla="*/ 0 h 643"/>
                  <a:gd name="T68" fmla="*/ 0 w 636"/>
                  <a:gd name="T69" fmla="*/ 0 h 643"/>
                  <a:gd name="T70" fmla="*/ 0 w 636"/>
                  <a:gd name="T71" fmla="*/ 0 h 643"/>
                  <a:gd name="T72" fmla="*/ 0 w 636"/>
                  <a:gd name="T73" fmla="*/ 0 h 643"/>
                  <a:gd name="T74" fmla="*/ 0 w 636"/>
                  <a:gd name="T75" fmla="*/ 0 h 643"/>
                  <a:gd name="T76" fmla="*/ 0 w 636"/>
                  <a:gd name="T77" fmla="*/ 0 h 643"/>
                  <a:gd name="T78" fmla="*/ 0 w 636"/>
                  <a:gd name="T79" fmla="*/ 0 h 643"/>
                  <a:gd name="T80" fmla="*/ 0 w 636"/>
                  <a:gd name="T81" fmla="*/ 0 h 643"/>
                  <a:gd name="T82" fmla="*/ 0 w 636"/>
                  <a:gd name="T83" fmla="*/ 0 h 643"/>
                  <a:gd name="T84" fmla="*/ 0 w 636"/>
                  <a:gd name="T85" fmla="*/ 0 h 643"/>
                  <a:gd name="T86" fmla="*/ 0 w 636"/>
                  <a:gd name="T87" fmla="*/ 0 h 64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36"/>
                  <a:gd name="T133" fmla="*/ 0 h 643"/>
                  <a:gd name="T134" fmla="*/ 636 w 636"/>
                  <a:gd name="T135" fmla="*/ 643 h 64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36" h="643">
                    <a:moveTo>
                      <a:pt x="104" y="41"/>
                    </a:moveTo>
                    <a:lnTo>
                      <a:pt x="51" y="63"/>
                    </a:lnTo>
                    <a:lnTo>
                      <a:pt x="25" y="98"/>
                    </a:lnTo>
                    <a:lnTo>
                      <a:pt x="10" y="121"/>
                    </a:lnTo>
                    <a:lnTo>
                      <a:pt x="0" y="138"/>
                    </a:lnTo>
                    <a:lnTo>
                      <a:pt x="13" y="152"/>
                    </a:lnTo>
                    <a:lnTo>
                      <a:pt x="41" y="169"/>
                    </a:lnTo>
                    <a:lnTo>
                      <a:pt x="110" y="158"/>
                    </a:lnTo>
                    <a:lnTo>
                      <a:pt x="160" y="158"/>
                    </a:lnTo>
                    <a:lnTo>
                      <a:pt x="194" y="141"/>
                    </a:lnTo>
                    <a:lnTo>
                      <a:pt x="245" y="129"/>
                    </a:lnTo>
                    <a:lnTo>
                      <a:pt x="290" y="126"/>
                    </a:lnTo>
                    <a:lnTo>
                      <a:pt x="342" y="129"/>
                    </a:lnTo>
                    <a:lnTo>
                      <a:pt x="267" y="138"/>
                    </a:lnTo>
                    <a:lnTo>
                      <a:pt x="229" y="148"/>
                    </a:lnTo>
                    <a:lnTo>
                      <a:pt x="201" y="158"/>
                    </a:lnTo>
                    <a:lnTo>
                      <a:pt x="194" y="161"/>
                    </a:lnTo>
                    <a:lnTo>
                      <a:pt x="213" y="169"/>
                    </a:lnTo>
                    <a:lnTo>
                      <a:pt x="229" y="185"/>
                    </a:lnTo>
                    <a:lnTo>
                      <a:pt x="255" y="169"/>
                    </a:lnTo>
                    <a:lnTo>
                      <a:pt x="277" y="163"/>
                    </a:lnTo>
                    <a:lnTo>
                      <a:pt x="325" y="155"/>
                    </a:lnTo>
                    <a:lnTo>
                      <a:pt x="339" y="155"/>
                    </a:lnTo>
                    <a:lnTo>
                      <a:pt x="293" y="172"/>
                    </a:lnTo>
                    <a:lnTo>
                      <a:pt x="258" y="188"/>
                    </a:lnTo>
                    <a:lnTo>
                      <a:pt x="239" y="201"/>
                    </a:lnTo>
                    <a:lnTo>
                      <a:pt x="255" y="217"/>
                    </a:lnTo>
                    <a:lnTo>
                      <a:pt x="293" y="204"/>
                    </a:lnTo>
                    <a:lnTo>
                      <a:pt x="325" y="198"/>
                    </a:lnTo>
                    <a:lnTo>
                      <a:pt x="267" y="226"/>
                    </a:lnTo>
                    <a:lnTo>
                      <a:pt x="248" y="239"/>
                    </a:lnTo>
                    <a:lnTo>
                      <a:pt x="242" y="266"/>
                    </a:lnTo>
                    <a:lnTo>
                      <a:pt x="232" y="280"/>
                    </a:lnTo>
                    <a:lnTo>
                      <a:pt x="267" y="263"/>
                    </a:lnTo>
                    <a:lnTo>
                      <a:pt x="298" y="257"/>
                    </a:lnTo>
                    <a:lnTo>
                      <a:pt x="348" y="255"/>
                    </a:lnTo>
                    <a:lnTo>
                      <a:pt x="272" y="276"/>
                    </a:lnTo>
                    <a:lnTo>
                      <a:pt x="226" y="294"/>
                    </a:lnTo>
                    <a:lnTo>
                      <a:pt x="194" y="310"/>
                    </a:lnTo>
                    <a:lnTo>
                      <a:pt x="191" y="335"/>
                    </a:lnTo>
                    <a:lnTo>
                      <a:pt x="229" y="317"/>
                    </a:lnTo>
                    <a:lnTo>
                      <a:pt x="280" y="300"/>
                    </a:lnTo>
                    <a:lnTo>
                      <a:pt x="304" y="300"/>
                    </a:lnTo>
                    <a:lnTo>
                      <a:pt x="248" y="320"/>
                    </a:lnTo>
                    <a:lnTo>
                      <a:pt x="204" y="338"/>
                    </a:lnTo>
                    <a:lnTo>
                      <a:pt x="187" y="355"/>
                    </a:lnTo>
                    <a:lnTo>
                      <a:pt x="194" y="370"/>
                    </a:lnTo>
                    <a:lnTo>
                      <a:pt x="229" y="358"/>
                    </a:lnTo>
                    <a:lnTo>
                      <a:pt x="261" y="344"/>
                    </a:lnTo>
                    <a:lnTo>
                      <a:pt x="327" y="341"/>
                    </a:lnTo>
                    <a:lnTo>
                      <a:pt x="354" y="344"/>
                    </a:lnTo>
                    <a:lnTo>
                      <a:pt x="415" y="348"/>
                    </a:lnTo>
                    <a:lnTo>
                      <a:pt x="488" y="338"/>
                    </a:lnTo>
                    <a:lnTo>
                      <a:pt x="444" y="355"/>
                    </a:lnTo>
                    <a:lnTo>
                      <a:pt x="368" y="367"/>
                    </a:lnTo>
                    <a:lnTo>
                      <a:pt x="384" y="393"/>
                    </a:lnTo>
                    <a:lnTo>
                      <a:pt x="438" y="379"/>
                    </a:lnTo>
                    <a:lnTo>
                      <a:pt x="491" y="361"/>
                    </a:lnTo>
                    <a:lnTo>
                      <a:pt x="525" y="344"/>
                    </a:lnTo>
                    <a:lnTo>
                      <a:pt x="460" y="393"/>
                    </a:lnTo>
                    <a:lnTo>
                      <a:pt x="419" y="405"/>
                    </a:lnTo>
                    <a:lnTo>
                      <a:pt x="384" y="417"/>
                    </a:lnTo>
                    <a:lnTo>
                      <a:pt x="387" y="442"/>
                    </a:lnTo>
                    <a:lnTo>
                      <a:pt x="438" y="434"/>
                    </a:lnTo>
                    <a:lnTo>
                      <a:pt x="478" y="423"/>
                    </a:lnTo>
                    <a:lnTo>
                      <a:pt x="454" y="440"/>
                    </a:lnTo>
                    <a:lnTo>
                      <a:pt x="409" y="452"/>
                    </a:lnTo>
                    <a:lnTo>
                      <a:pt x="387" y="455"/>
                    </a:lnTo>
                    <a:lnTo>
                      <a:pt x="387" y="511"/>
                    </a:lnTo>
                    <a:lnTo>
                      <a:pt x="435" y="492"/>
                    </a:lnTo>
                    <a:lnTo>
                      <a:pt x="473" y="477"/>
                    </a:lnTo>
                    <a:lnTo>
                      <a:pt x="432" y="508"/>
                    </a:lnTo>
                    <a:lnTo>
                      <a:pt x="380" y="530"/>
                    </a:lnTo>
                    <a:lnTo>
                      <a:pt x="384" y="556"/>
                    </a:lnTo>
                    <a:lnTo>
                      <a:pt x="412" y="586"/>
                    </a:lnTo>
                    <a:lnTo>
                      <a:pt x="438" y="553"/>
                    </a:lnTo>
                    <a:lnTo>
                      <a:pt x="473" y="511"/>
                    </a:lnTo>
                    <a:lnTo>
                      <a:pt x="496" y="471"/>
                    </a:lnTo>
                    <a:lnTo>
                      <a:pt x="473" y="533"/>
                    </a:lnTo>
                    <a:lnTo>
                      <a:pt x="454" y="556"/>
                    </a:lnTo>
                    <a:lnTo>
                      <a:pt x="419" y="599"/>
                    </a:lnTo>
                    <a:lnTo>
                      <a:pt x="444" y="628"/>
                    </a:lnTo>
                    <a:lnTo>
                      <a:pt x="485" y="594"/>
                    </a:lnTo>
                    <a:lnTo>
                      <a:pt x="514" y="553"/>
                    </a:lnTo>
                    <a:lnTo>
                      <a:pt x="540" y="508"/>
                    </a:lnTo>
                    <a:lnTo>
                      <a:pt x="517" y="573"/>
                    </a:lnTo>
                    <a:lnTo>
                      <a:pt x="491" y="602"/>
                    </a:lnTo>
                    <a:lnTo>
                      <a:pt x="465" y="631"/>
                    </a:lnTo>
                    <a:lnTo>
                      <a:pt x="488" y="643"/>
                    </a:lnTo>
                    <a:lnTo>
                      <a:pt x="540" y="599"/>
                    </a:lnTo>
                    <a:lnTo>
                      <a:pt x="589" y="530"/>
                    </a:lnTo>
                    <a:lnTo>
                      <a:pt x="607" y="477"/>
                    </a:lnTo>
                    <a:lnTo>
                      <a:pt x="620" y="386"/>
                    </a:lnTo>
                    <a:lnTo>
                      <a:pt x="627" y="317"/>
                    </a:lnTo>
                    <a:lnTo>
                      <a:pt x="636" y="239"/>
                    </a:lnTo>
                    <a:lnTo>
                      <a:pt x="582" y="255"/>
                    </a:lnTo>
                    <a:lnTo>
                      <a:pt x="522" y="276"/>
                    </a:lnTo>
                    <a:lnTo>
                      <a:pt x="432" y="297"/>
                    </a:lnTo>
                    <a:lnTo>
                      <a:pt x="514" y="266"/>
                    </a:lnTo>
                    <a:lnTo>
                      <a:pt x="543" y="249"/>
                    </a:lnTo>
                    <a:lnTo>
                      <a:pt x="601" y="229"/>
                    </a:lnTo>
                    <a:lnTo>
                      <a:pt x="630" y="223"/>
                    </a:lnTo>
                    <a:lnTo>
                      <a:pt x="630" y="182"/>
                    </a:lnTo>
                    <a:lnTo>
                      <a:pt x="623" y="129"/>
                    </a:lnTo>
                    <a:lnTo>
                      <a:pt x="551" y="141"/>
                    </a:lnTo>
                    <a:lnTo>
                      <a:pt x="505" y="155"/>
                    </a:lnTo>
                    <a:lnTo>
                      <a:pt x="447" y="182"/>
                    </a:lnTo>
                    <a:lnTo>
                      <a:pt x="499" y="141"/>
                    </a:lnTo>
                    <a:lnTo>
                      <a:pt x="560" y="124"/>
                    </a:lnTo>
                    <a:lnTo>
                      <a:pt x="620" y="109"/>
                    </a:lnTo>
                    <a:lnTo>
                      <a:pt x="607" y="69"/>
                    </a:lnTo>
                    <a:lnTo>
                      <a:pt x="589" y="45"/>
                    </a:lnTo>
                    <a:lnTo>
                      <a:pt x="534" y="28"/>
                    </a:lnTo>
                    <a:lnTo>
                      <a:pt x="482" y="41"/>
                    </a:lnTo>
                    <a:lnTo>
                      <a:pt x="432" y="76"/>
                    </a:lnTo>
                    <a:lnTo>
                      <a:pt x="465" y="35"/>
                    </a:lnTo>
                    <a:lnTo>
                      <a:pt x="517" y="16"/>
                    </a:lnTo>
                    <a:lnTo>
                      <a:pt x="460" y="6"/>
                    </a:lnTo>
                    <a:lnTo>
                      <a:pt x="419" y="3"/>
                    </a:lnTo>
                    <a:lnTo>
                      <a:pt x="359" y="13"/>
                    </a:lnTo>
                    <a:lnTo>
                      <a:pt x="318" y="38"/>
                    </a:lnTo>
                    <a:lnTo>
                      <a:pt x="255" y="51"/>
                    </a:lnTo>
                    <a:lnTo>
                      <a:pt x="298" y="32"/>
                    </a:lnTo>
                    <a:lnTo>
                      <a:pt x="330" y="13"/>
                    </a:lnTo>
                    <a:lnTo>
                      <a:pt x="348" y="0"/>
                    </a:lnTo>
                    <a:lnTo>
                      <a:pt x="287" y="3"/>
                    </a:lnTo>
                    <a:lnTo>
                      <a:pt x="232" y="6"/>
                    </a:lnTo>
                    <a:lnTo>
                      <a:pt x="198" y="22"/>
                    </a:lnTo>
                    <a:lnTo>
                      <a:pt x="163" y="54"/>
                    </a:lnTo>
                    <a:lnTo>
                      <a:pt x="136" y="95"/>
                    </a:lnTo>
                    <a:lnTo>
                      <a:pt x="151" y="48"/>
                    </a:lnTo>
                    <a:lnTo>
                      <a:pt x="184" y="16"/>
                    </a:lnTo>
                    <a:lnTo>
                      <a:pt x="104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5" name="Freeform 380"/>
              <p:cNvSpPr>
                <a:spLocks/>
              </p:cNvSpPr>
              <p:nvPr/>
            </p:nvSpPr>
            <p:spPr bwMode="auto">
              <a:xfrm flipH="1">
                <a:off x="1216" y="2742"/>
                <a:ext cx="95" cy="83"/>
              </a:xfrm>
              <a:custGeom>
                <a:avLst/>
                <a:gdLst>
                  <a:gd name="T0" fmla="*/ 0 w 698"/>
                  <a:gd name="T1" fmla="*/ 0 h 425"/>
                  <a:gd name="T2" fmla="*/ 0 w 698"/>
                  <a:gd name="T3" fmla="*/ 0 h 425"/>
                  <a:gd name="T4" fmla="*/ 0 w 698"/>
                  <a:gd name="T5" fmla="*/ 0 h 425"/>
                  <a:gd name="T6" fmla="*/ 0 w 698"/>
                  <a:gd name="T7" fmla="*/ 0 h 425"/>
                  <a:gd name="T8" fmla="*/ 0 w 698"/>
                  <a:gd name="T9" fmla="*/ 0 h 425"/>
                  <a:gd name="T10" fmla="*/ 0 w 698"/>
                  <a:gd name="T11" fmla="*/ 0 h 425"/>
                  <a:gd name="T12" fmla="*/ 0 w 698"/>
                  <a:gd name="T13" fmla="*/ 0 h 425"/>
                  <a:gd name="T14" fmla="*/ 0 w 698"/>
                  <a:gd name="T15" fmla="*/ 0 h 425"/>
                  <a:gd name="T16" fmla="*/ 0 w 698"/>
                  <a:gd name="T17" fmla="*/ 0 h 425"/>
                  <a:gd name="T18" fmla="*/ 0 w 698"/>
                  <a:gd name="T19" fmla="*/ 0 h 425"/>
                  <a:gd name="T20" fmla="*/ 0 w 698"/>
                  <a:gd name="T21" fmla="*/ 0 h 425"/>
                  <a:gd name="T22" fmla="*/ 0 w 698"/>
                  <a:gd name="T23" fmla="*/ 0 h 425"/>
                  <a:gd name="T24" fmla="*/ 0 w 698"/>
                  <a:gd name="T25" fmla="*/ 0 h 425"/>
                  <a:gd name="T26" fmla="*/ 0 w 698"/>
                  <a:gd name="T27" fmla="*/ 0 h 425"/>
                  <a:gd name="T28" fmla="*/ 0 w 698"/>
                  <a:gd name="T29" fmla="*/ 0 h 425"/>
                  <a:gd name="T30" fmla="*/ 0 w 698"/>
                  <a:gd name="T31" fmla="*/ 0 h 425"/>
                  <a:gd name="T32" fmla="*/ 0 w 698"/>
                  <a:gd name="T33" fmla="*/ 0 h 425"/>
                  <a:gd name="T34" fmla="*/ 0 w 698"/>
                  <a:gd name="T35" fmla="*/ 0 h 425"/>
                  <a:gd name="T36" fmla="*/ 0 w 698"/>
                  <a:gd name="T37" fmla="*/ 0 h 425"/>
                  <a:gd name="T38" fmla="*/ 0 w 698"/>
                  <a:gd name="T39" fmla="*/ 0 h 425"/>
                  <a:gd name="T40" fmla="*/ 0 w 698"/>
                  <a:gd name="T41" fmla="*/ 0 h 425"/>
                  <a:gd name="T42" fmla="*/ 0 w 698"/>
                  <a:gd name="T43" fmla="*/ 0 h 425"/>
                  <a:gd name="T44" fmla="*/ 0 w 698"/>
                  <a:gd name="T45" fmla="*/ 0 h 425"/>
                  <a:gd name="T46" fmla="*/ 0 w 698"/>
                  <a:gd name="T47" fmla="*/ 0 h 425"/>
                  <a:gd name="T48" fmla="*/ 0 w 698"/>
                  <a:gd name="T49" fmla="*/ 0 h 425"/>
                  <a:gd name="T50" fmla="*/ 0 w 698"/>
                  <a:gd name="T51" fmla="*/ 0 h 425"/>
                  <a:gd name="T52" fmla="*/ 0 w 698"/>
                  <a:gd name="T53" fmla="*/ 0 h 425"/>
                  <a:gd name="T54" fmla="*/ 0 w 698"/>
                  <a:gd name="T55" fmla="*/ 0 h 425"/>
                  <a:gd name="T56" fmla="*/ 0 w 698"/>
                  <a:gd name="T57" fmla="*/ 0 h 425"/>
                  <a:gd name="T58" fmla="*/ 0 w 698"/>
                  <a:gd name="T59" fmla="*/ 0 h 425"/>
                  <a:gd name="T60" fmla="*/ 0 w 698"/>
                  <a:gd name="T61" fmla="*/ 0 h 425"/>
                  <a:gd name="T62" fmla="*/ 0 w 698"/>
                  <a:gd name="T63" fmla="*/ 0 h 425"/>
                  <a:gd name="T64" fmla="*/ 0 w 698"/>
                  <a:gd name="T65" fmla="*/ 0 h 425"/>
                  <a:gd name="T66" fmla="*/ 0 w 698"/>
                  <a:gd name="T67" fmla="*/ 0 h 425"/>
                  <a:gd name="T68" fmla="*/ 0 w 698"/>
                  <a:gd name="T69" fmla="*/ 0 h 425"/>
                  <a:gd name="T70" fmla="*/ 0 w 698"/>
                  <a:gd name="T71" fmla="*/ 0 h 425"/>
                  <a:gd name="T72" fmla="*/ 0 w 698"/>
                  <a:gd name="T73" fmla="*/ 0 h 425"/>
                  <a:gd name="T74" fmla="*/ 0 w 698"/>
                  <a:gd name="T75" fmla="*/ 0 h 425"/>
                  <a:gd name="T76" fmla="*/ 0 w 698"/>
                  <a:gd name="T77" fmla="*/ 0 h 425"/>
                  <a:gd name="T78" fmla="*/ 0 w 698"/>
                  <a:gd name="T79" fmla="*/ 0 h 425"/>
                  <a:gd name="T80" fmla="*/ 0 w 698"/>
                  <a:gd name="T81" fmla="*/ 0 h 425"/>
                  <a:gd name="T82" fmla="*/ 0 w 698"/>
                  <a:gd name="T83" fmla="*/ 0 h 425"/>
                  <a:gd name="T84" fmla="*/ 0 w 698"/>
                  <a:gd name="T85" fmla="*/ 0 h 425"/>
                  <a:gd name="T86" fmla="*/ 0 w 698"/>
                  <a:gd name="T87" fmla="*/ 0 h 425"/>
                  <a:gd name="T88" fmla="*/ 0 w 698"/>
                  <a:gd name="T89" fmla="*/ 0 h 425"/>
                  <a:gd name="T90" fmla="*/ 0 w 698"/>
                  <a:gd name="T91" fmla="*/ 0 h 425"/>
                  <a:gd name="T92" fmla="*/ 0 w 698"/>
                  <a:gd name="T93" fmla="*/ 0 h 425"/>
                  <a:gd name="T94" fmla="*/ 0 w 698"/>
                  <a:gd name="T95" fmla="*/ 0 h 425"/>
                  <a:gd name="T96" fmla="*/ 0 w 698"/>
                  <a:gd name="T97" fmla="*/ 0 h 425"/>
                  <a:gd name="T98" fmla="*/ 0 w 698"/>
                  <a:gd name="T99" fmla="*/ 0 h 4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98"/>
                  <a:gd name="T151" fmla="*/ 0 h 425"/>
                  <a:gd name="T152" fmla="*/ 698 w 698"/>
                  <a:gd name="T153" fmla="*/ 425 h 42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98" h="425">
                    <a:moveTo>
                      <a:pt x="698" y="253"/>
                    </a:moveTo>
                    <a:lnTo>
                      <a:pt x="611" y="233"/>
                    </a:lnTo>
                    <a:lnTo>
                      <a:pt x="579" y="227"/>
                    </a:lnTo>
                    <a:lnTo>
                      <a:pt x="558" y="210"/>
                    </a:lnTo>
                    <a:lnTo>
                      <a:pt x="538" y="182"/>
                    </a:lnTo>
                    <a:lnTo>
                      <a:pt x="496" y="143"/>
                    </a:lnTo>
                    <a:lnTo>
                      <a:pt x="420" y="79"/>
                    </a:lnTo>
                    <a:lnTo>
                      <a:pt x="407" y="58"/>
                    </a:lnTo>
                    <a:lnTo>
                      <a:pt x="387" y="38"/>
                    </a:lnTo>
                    <a:lnTo>
                      <a:pt x="347" y="32"/>
                    </a:lnTo>
                    <a:lnTo>
                      <a:pt x="225" y="11"/>
                    </a:lnTo>
                    <a:lnTo>
                      <a:pt x="192" y="0"/>
                    </a:lnTo>
                    <a:lnTo>
                      <a:pt x="162" y="14"/>
                    </a:lnTo>
                    <a:lnTo>
                      <a:pt x="147" y="27"/>
                    </a:lnTo>
                    <a:lnTo>
                      <a:pt x="75" y="52"/>
                    </a:lnTo>
                    <a:lnTo>
                      <a:pt x="48" y="62"/>
                    </a:lnTo>
                    <a:lnTo>
                      <a:pt x="37" y="73"/>
                    </a:lnTo>
                    <a:lnTo>
                      <a:pt x="24" y="114"/>
                    </a:lnTo>
                    <a:lnTo>
                      <a:pt x="16" y="133"/>
                    </a:lnTo>
                    <a:lnTo>
                      <a:pt x="9" y="146"/>
                    </a:lnTo>
                    <a:lnTo>
                      <a:pt x="0" y="165"/>
                    </a:lnTo>
                    <a:lnTo>
                      <a:pt x="0" y="181"/>
                    </a:lnTo>
                    <a:lnTo>
                      <a:pt x="15" y="191"/>
                    </a:lnTo>
                    <a:lnTo>
                      <a:pt x="43" y="190"/>
                    </a:lnTo>
                    <a:lnTo>
                      <a:pt x="89" y="168"/>
                    </a:lnTo>
                    <a:lnTo>
                      <a:pt x="147" y="158"/>
                    </a:lnTo>
                    <a:lnTo>
                      <a:pt x="198" y="165"/>
                    </a:lnTo>
                    <a:lnTo>
                      <a:pt x="144" y="179"/>
                    </a:lnTo>
                    <a:lnTo>
                      <a:pt x="105" y="191"/>
                    </a:lnTo>
                    <a:lnTo>
                      <a:pt x="61" y="210"/>
                    </a:lnTo>
                    <a:lnTo>
                      <a:pt x="51" y="224"/>
                    </a:lnTo>
                    <a:lnTo>
                      <a:pt x="51" y="242"/>
                    </a:lnTo>
                    <a:lnTo>
                      <a:pt x="67" y="253"/>
                    </a:lnTo>
                    <a:lnTo>
                      <a:pt x="87" y="250"/>
                    </a:lnTo>
                    <a:lnTo>
                      <a:pt x="150" y="233"/>
                    </a:lnTo>
                    <a:lnTo>
                      <a:pt x="205" y="230"/>
                    </a:lnTo>
                    <a:lnTo>
                      <a:pt x="249" y="233"/>
                    </a:lnTo>
                    <a:lnTo>
                      <a:pt x="273" y="250"/>
                    </a:lnTo>
                    <a:lnTo>
                      <a:pt x="301" y="279"/>
                    </a:lnTo>
                    <a:lnTo>
                      <a:pt x="323" y="310"/>
                    </a:lnTo>
                    <a:lnTo>
                      <a:pt x="346" y="342"/>
                    </a:lnTo>
                    <a:lnTo>
                      <a:pt x="364" y="366"/>
                    </a:lnTo>
                    <a:lnTo>
                      <a:pt x="397" y="389"/>
                    </a:lnTo>
                    <a:lnTo>
                      <a:pt x="429" y="396"/>
                    </a:lnTo>
                    <a:lnTo>
                      <a:pt x="464" y="399"/>
                    </a:lnTo>
                    <a:lnTo>
                      <a:pt x="507" y="396"/>
                    </a:lnTo>
                    <a:lnTo>
                      <a:pt x="539" y="393"/>
                    </a:lnTo>
                    <a:lnTo>
                      <a:pt x="582" y="404"/>
                    </a:lnTo>
                    <a:lnTo>
                      <a:pt x="698" y="425"/>
                    </a:lnTo>
                    <a:lnTo>
                      <a:pt x="698" y="253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6" name="Freeform 381"/>
              <p:cNvSpPr>
                <a:spLocks/>
              </p:cNvSpPr>
              <p:nvPr/>
            </p:nvSpPr>
            <p:spPr bwMode="auto">
              <a:xfrm flipH="1">
                <a:off x="1277" y="2756"/>
                <a:ext cx="30" cy="10"/>
              </a:xfrm>
              <a:custGeom>
                <a:avLst/>
                <a:gdLst>
                  <a:gd name="T0" fmla="*/ 0 w 223"/>
                  <a:gd name="T1" fmla="*/ 0 h 52"/>
                  <a:gd name="T2" fmla="*/ 0 w 223"/>
                  <a:gd name="T3" fmla="*/ 0 h 52"/>
                  <a:gd name="T4" fmla="*/ 0 w 223"/>
                  <a:gd name="T5" fmla="*/ 0 h 52"/>
                  <a:gd name="T6" fmla="*/ 0 w 223"/>
                  <a:gd name="T7" fmla="*/ 0 h 52"/>
                  <a:gd name="T8" fmla="*/ 0 w 223"/>
                  <a:gd name="T9" fmla="*/ 0 h 52"/>
                  <a:gd name="T10" fmla="*/ 0 w 223"/>
                  <a:gd name="T11" fmla="*/ 0 h 52"/>
                  <a:gd name="T12" fmla="*/ 0 w 223"/>
                  <a:gd name="T13" fmla="*/ 0 h 52"/>
                  <a:gd name="T14" fmla="*/ 0 w 223"/>
                  <a:gd name="T15" fmla="*/ 0 h 52"/>
                  <a:gd name="T16" fmla="*/ 0 w 223"/>
                  <a:gd name="T17" fmla="*/ 0 h 52"/>
                  <a:gd name="T18" fmla="*/ 0 w 223"/>
                  <a:gd name="T19" fmla="*/ 0 h 52"/>
                  <a:gd name="T20" fmla="*/ 0 w 223"/>
                  <a:gd name="T21" fmla="*/ 0 h 52"/>
                  <a:gd name="T22" fmla="*/ 0 w 223"/>
                  <a:gd name="T23" fmla="*/ 0 h 52"/>
                  <a:gd name="T24" fmla="*/ 0 w 223"/>
                  <a:gd name="T25" fmla="*/ 0 h 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3"/>
                  <a:gd name="T40" fmla="*/ 0 h 52"/>
                  <a:gd name="T41" fmla="*/ 223 w 223"/>
                  <a:gd name="T42" fmla="*/ 52 h 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3" h="52">
                    <a:moveTo>
                      <a:pt x="0" y="52"/>
                    </a:moveTo>
                    <a:lnTo>
                      <a:pt x="38" y="36"/>
                    </a:lnTo>
                    <a:lnTo>
                      <a:pt x="69" y="30"/>
                    </a:lnTo>
                    <a:lnTo>
                      <a:pt x="107" y="18"/>
                    </a:lnTo>
                    <a:lnTo>
                      <a:pt x="139" y="11"/>
                    </a:lnTo>
                    <a:lnTo>
                      <a:pt x="189" y="15"/>
                    </a:lnTo>
                    <a:lnTo>
                      <a:pt x="223" y="18"/>
                    </a:lnTo>
                    <a:lnTo>
                      <a:pt x="171" y="8"/>
                    </a:lnTo>
                    <a:lnTo>
                      <a:pt x="127" y="0"/>
                    </a:lnTo>
                    <a:lnTo>
                      <a:pt x="69" y="24"/>
                    </a:lnTo>
                    <a:lnTo>
                      <a:pt x="38" y="28"/>
                    </a:lnTo>
                    <a:lnTo>
                      <a:pt x="3" y="45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7" name="Freeform 382"/>
              <p:cNvSpPr>
                <a:spLocks/>
              </p:cNvSpPr>
              <p:nvPr/>
            </p:nvSpPr>
            <p:spPr bwMode="auto">
              <a:xfrm flipH="1">
                <a:off x="1265" y="2746"/>
                <a:ext cx="25" cy="6"/>
              </a:xfrm>
              <a:custGeom>
                <a:avLst/>
                <a:gdLst>
                  <a:gd name="T0" fmla="*/ 0 w 188"/>
                  <a:gd name="T1" fmla="*/ 0 h 36"/>
                  <a:gd name="T2" fmla="*/ 0 w 188"/>
                  <a:gd name="T3" fmla="*/ 0 h 36"/>
                  <a:gd name="T4" fmla="*/ 0 w 188"/>
                  <a:gd name="T5" fmla="*/ 0 h 36"/>
                  <a:gd name="T6" fmla="*/ 0 w 188"/>
                  <a:gd name="T7" fmla="*/ 0 h 36"/>
                  <a:gd name="T8" fmla="*/ 0 w 188"/>
                  <a:gd name="T9" fmla="*/ 0 h 36"/>
                  <a:gd name="T10" fmla="*/ 0 w 188"/>
                  <a:gd name="T11" fmla="*/ 0 h 36"/>
                  <a:gd name="T12" fmla="*/ 0 w 188"/>
                  <a:gd name="T13" fmla="*/ 0 h 36"/>
                  <a:gd name="T14" fmla="*/ 0 w 188"/>
                  <a:gd name="T15" fmla="*/ 0 h 36"/>
                  <a:gd name="T16" fmla="*/ 0 w 188"/>
                  <a:gd name="T17" fmla="*/ 0 h 36"/>
                  <a:gd name="T18" fmla="*/ 0 w 188"/>
                  <a:gd name="T19" fmla="*/ 0 h 36"/>
                  <a:gd name="T20" fmla="*/ 0 w 188"/>
                  <a:gd name="T21" fmla="*/ 0 h 36"/>
                  <a:gd name="T22" fmla="*/ 0 w 188"/>
                  <a:gd name="T23" fmla="*/ 0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8"/>
                  <a:gd name="T37" fmla="*/ 0 h 36"/>
                  <a:gd name="T38" fmla="*/ 188 w 188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8" h="36">
                    <a:moveTo>
                      <a:pt x="51" y="0"/>
                    </a:moveTo>
                    <a:lnTo>
                      <a:pt x="29" y="1"/>
                    </a:lnTo>
                    <a:lnTo>
                      <a:pt x="0" y="11"/>
                    </a:lnTo>
                    <a:lnTo>
                      <a:pt x="19" y="9"/>
                    </a:lnTo>
                    <a:lnTo>
                      <a:pt x="48" y="4"/>
                    </a:lnTo>
                    <a:lnTo>
                      <a:pt x="109" y="20"/>
                    </a:lnTo>
                    <a:lnTo>
                      <a:pt x="143" y="30"/>
                    </a:lnTo>
                    <a:lnTo>
                      <a:pt x="181" y="36"/>
                    </a:lnTo>
                    <a:lnTo>
                      <a:pt x="188" y="30"/>
                    </a:lnTo>
                    <a:lnTo>
                      <a:pt x="146" y="22"/>
                    </a:lnTo>
                    <a:lnTo>
                      <a:pt x="97" y="1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8" name="Freeform 383"/>
              <p:cNvSpPr>
                <a:spLocks/>
              </p:cNvSpPr>
              <p:nvPr/>
            </p:nvSpPr>
            <p:spPr bwMode="auto">
              <a:xfrm flipH="1">
                <a:off x="1276" y="2771"/>
                <a:ext cx="10" cy="3"/>
              </a:xfrm>
              <a:custGeom>
                <a:avLst/>
                <a:gdLst>
                  <a:gd name="T0" fmla="*/ 0 w 76"/>
                  <a:gd name="T1" fmla="*/ 0 h 17"/>
                  <a:gd name="T2" fmla="*/ 0 w 76"/>
                  <a:gd name="T3" fmla="*/ 0 h 17"/>
                  <a:gd name="T4" fmla="*/ 0 w 76"/>
                  <a:gd name="T5" fmla="*/ 0 h 17"/>
                  <a:gd name="T6" fmla="*/ 0 w 76"/>
                  <a:gd name="T7" fmla="*/ 0 h 17"/>
                  <a:gd name="T8" fmla="*/ 0 w 76"/>
                  <a:gd name="T9" fmla="*/ 0 h 17"/>
                  <a:gd name="T10" fmla="*/ 0 w 76"/>
                  <a:gd name="T11" fmla="*/ 0 h 17"/>
                  <a:gd name="T12" fmla="*/ 0 w 7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6"/>
                  <a:gd name="T22" fmla="*/ 0 h 17"/>
                  <a:gd name="T23" fmla="*/ 76 w 7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6" h="17">
                    <a:moveTo>
                      <a:pt x="0" y="8"/>
                    </a:moveTo>
                    <a:lnTo>
                      <a:pt x="8" y="17"/>
                    </a:lnTo>
                    <a:lnTo>
                      <a:pt x="36" y="12"/>
                    </a:lnTo>
                    <a:lnTo>
                      <a:pt x="67" y="12"/>
                    </a:lnTo>
                    <a:lnTo>
                      <a:pt x="76" y="0"/>
                    </a:lnTo>
                    <a:lnTo>
                      <a:pt x="55" y="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9" name="Freeform 384"/>
              <p:cNvSpPr>
                <a:spLocks/>
              </p:cNvSpPr>
              <p:nvPr/>
            </p:nvSpPr>
            <p:spPr bwMode="auto">
              <a:xfrm flipH="1">
                <a:off x="1305" y="2768"/>
                <a:ext cx="3" cy="6"/>
              </a:xfrm>
              <a:custGeom>
                <a:avLst/>
                <a:gdLst>
                  <a:gd name="T0" fmla="*/ 0 w 19"/>
                  <a:gd name="T1" fmla="*/ 0 h 32"/>
                  <a:gd name="T2" fmla="*/ 0 w 19"/>
                  <a:gd name="T3" fmla="*/ 0 h 32"/>
                  <a:gd name="T4" fmla="*/ 0 w 19"/>
                  <a:gd name="T5" fmla="*/ 0 h 32"/>
                  <a:gd name="T6" fmla="*/ 0 w 19"/>
                  <a:gd name="T7" fmla="*/ 0 h 32"/>
                  <a:gd name="T8" fmla="*/ 0 w 1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32"/>
                  <a:gd name="T17" fmla="*/ 19 w 1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32">
                    <a:moveTo>
                      <a:pt x="19" y="0"/>
                    </a:moveTo>
                    <a:lnTo>
                      <a:pt x="19" y="9"/>
                    </a:lnTo>
                    <a:lnTo>
                      <a:pt x="14" y="24"/>
                    </a:lnTo>
                    <a:lnTo>
                      <a:pt x="0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0" name="Freeform 385"/>
              <p:cNvSpPr>
                <a:spLocks/>
              </p:cNvSpPr>
              <p:nvPr/>
            </p:nvSpPr>
            <p:spPr bwMode="auto">
              <a:xfrm flipH="1">
                <a:off x="1261" y="2761"/>
                <a:ext cx="5" cy="8"/>
              </a:xfrm>
              <a:custGeom>
                <a:avLst/>
                <a:gdLst>
                  <a:gd name="T0" fmla="*/ 0 w 35"/>
                  <a:gd name="T1" fmla="*/ 0 h 43"/>
                  <a:gd name="T2" fmla="*/ 0 w 35"/>
                  <a:gd name="T3" fmla="*/ 0 h 43"/>
                  <a:gd name="T4" fmla="*/ 0 w 35"/>
                  <a:gd name="T5" fmla="*/ 0 h 43"/>
                  <a:gd name="T6" fmla="*/ 0 w 35"/>
                  <a:gd name="T7" fmla="*/ 0 h 43"/>
                  <a:gd name="T8" fmla="*/ 0 w 35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43"/>
                  <a:gd name="T17" fmla="*/ 35 w 35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43">
                    <a:moveTo>
                      <a:pt x="0" y="0"/>
                    </a:moveTo>
                    <a:lnTo>
                      <a:pt x="7" y="14"/>
                    </a:lnTo>
                    <a:lnTo>
                      <a:pt x="7" y="24"/>
                    </a:lnTo>
                    <a:lnTo>
                      <a:pt x="3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1" name="Freeform 386"/>
              <p:cNvSpPr>
                <a:spLocks/>
              </p:cNvSpPr>
              <p:nvPr/>
            </p:nvSpPr>
            <p:spPr bwMode="auto">
              <a:xfrm flipH="1">
                <a:off x="1242" y="2761"/>
                <a:ext cx="15" cy="23"/>
              </a:xfrm>
              <a:custGeom>
                <a:avLst/>
                <a:gdLst>
                  <a:gd name="T0" fmla="*/ 0 w 114"/>
                  <a:gd name="T1" fmla="*/ 0 h 114"/>
                  <a:gd name="T2" fmla="*/ 0 w 114"/>
                  <a:gd name="T3" fmla="*/ 0 h 114"/>
                  <a:gd name="T4" fmla="*/ 0 w 114"/>
                  <a:gd name="T5" fmla="*/ 0 h 114"/>
                  <a:gd name="T6" fmla="*/ 0 w 114"/>
                  <a:gd name="T7" fmla="*/ 0 h 114"/>
                  <a:gd name="T8" fmla="*/ 0 w 114"/>
                  <a:gd name="T9" fmla="*/ 0 h 114"/>
                  <a:gd name="T10" fmla="*/ 0 w 114"/>
                  <a:gd name="T11" fmla="*/ 0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4"/>
                  <a:gd name="T19" fmla="*/ 0 h 114"/>
                  <a:gd name="T20" fmla="*/ 114 w 114"/>
                  <a:gd name="T21" fmla="*/ 114 h 1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4" h="114">
                    <a:moveTo>
                      <a:pt x="0" y="0"/>
                    </a:moveTo>
                    <a:lnTo>
                      <a:pt x="21" y="35"/>
                    </a:lnTo>
                    <a:lnTo>
                      <a:pt x="43" y="63"/>
                    </a:lnTo>
                    <a:lnTo>
                      <a:pt x="114" y="114"/>
                    </a:lnTo>
                    <a:lnTo>
                      <a:pt x="47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2" name="Freeform 387"/>
              <p:cNvSpPr>
                <a:spLocks/>
              </p:cNvSpPr>
              <p:nvPr/>
            </p:nvSpPr>
            <p:spPr bwMode="auto">
              <a:xfrm flipH="1">
                <a:off x="1234" y="2793"/>
                <a:ext cx="4" cy="15"/>
              </a:xfrm>
              <a:custGeom>
                <a:avLst/>
                <a:gdLst>
                  <a:gd name="T0" fmla="*/ 0 w 27"/>
                  <a:gd name="T1" fmla="*/ 0 h 82"/>
                  <a:gd name="T2" fmla="*/ 0 w 27"/>
                  <a:gd name="T3" fmla="*/ 0 h 82"/>
                  <a:gd name="T4" fmla="*/ 0 w 27"/>
                  <a:gd name="T5" fmla="*/ 0 h 82"/>
                  <a:gd name="T6" fmla="*/ 0 w 27"/>
                  <a:gd name="T7" fmla="*/ 0 h 82"/>
                  <a:gd name="T8" fmla="*/ 0 w 27"/>
                  <a:gd name="T9" fmla="*/ 0 h 82"/>
                  <a:gd name="T10" fmla="*/ 0 w 27"/>
                  <a:gd name="T11" fmla="*/ 0 h 82"/>
                  <a:gd name="T12" fmla="*/ 0 w 27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82"/>
                  <a:gd name="T23" fmla="*/ 27 w 27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82">
                    <a:moveTo>
                      <a:pt x="27" y="0"/>
                    </a:moveTo>
                    <a:lnTo>
                      <a:pt x="9" y="29"/>
                    </a:lnTo>
                    <a:lnTo>
                      <a:pt x="4" y="57"/>
                    </a:lnTo>
                    <a:lnTo>
                      <a:pt x="3" y="82"/>
                    </a:lnTo>
                    <a:lnTo>
                      <a:pt x="0" y="47"/>
                    </a:lnTo>
                    <a:lnTo>
                      <a:pt x="3" y="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3" name="Freeform 388"/>
              <p:cNvSpPr>
                <a:spLocks/>
              </p:cNvSpPr>
              <p:nvPr/>
            </p:nvSpPr>
            <p:spPr bwMode="auto">
              <a:xfrm flipH="1">
                <a:off x="1270" y="2776"/>
                <a:ext cx="1" cy="7"/>
              </a:xfrm>
              <a:custGeom>
                <a:avLst/>
                <a:gdLst>
                  <a:gd name="T0" fmla="*/ 0 w 15"/>
                  <a:gd name="T1" fmla="*/ 0 h 30"/>
                  <a:gd name="T2" fmla="*/ 0 w 15"/>
                  <a:gd name="T3" fmla="*/ 0 h 30"/>
                  <a:gd name="T4" fmla="*/ 0 w 15"/>
                  <a:gd name="T5" fmla="*/ 0 h 30"/>
                  <a:gd name="T6" fmla="*/ 0 w 15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"/>
                  <a:gd name="T13" fmla="*/ 0 h 30"/>
                  <a:gd name="T14" fmla="*/ 15 w 15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" h="30">
                    <a:moveTo>
                      <a:pt x="11" y="0"/>
                    </a:moveTo>
                    <a:lnTo>
                      <a:pt x="15" y="12"/>
                    </a:lnTo>
                    <a:lnTo>
                      <a:pt x="0" y="3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4" name="Freeform 389"/>
              <p:cNvSpPr>
                <a:spLocks/>
              </p:cNvSpPr>
              <p:nvPr/>
            </p:nvSpPr>
            <p:spPr bwMode="auto">
              <a:xfrm flipH="1">
                <a:off x="1131" y="2561"/>
                <a:ext cx="7" cy="6"/>
              </a:xfrm>
              <a:custGeom>
                <a:avLst/>
                <a:gdLst>
                  <a:gd name="T0" fmla="*/ 0 w 51"/>
                  <a:gd name="T1" fmla="*/ 0 h 36"/>
                  <a:gd name="T2" fmla="*/ 0 w 51"/>
                  <a:gd name="T3" fmla="*/ 0 h 36"/>
                  <a:gd name="T4" fmla="*/ 0 w 51"/>
                  <a:gd name="T5" fmla="*/ 0 h 36"/>
                  <a:gd name="T6" fmla="*/ 0 w 51"/>
                  <a:gd name="T7" fmla="*/ 0 h 36"/>
                  <a:gd name="T8" fmla="*/ 0 w 51"/>
                  <a:gd name="T9" fmla="*/ 0 h 36"/>
                  <a:gd name="T10" fmla="*/ 0 w 51"/>
                  <a:gd name="T11" fmla="*/ 0 h 36"/>
                  <a:gd name="T12" fmla="*/ 0 w 51"/>
                  <a:gd name="T13" fmla="*/ 0 h 36"/>
                  <a:gd name="T14" fmla="*/ 0 w 51"/>
                  <a:gd name="T15" fmla="*/ 0 h 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1"/>
                  <a:gd name="T25" fmla="*/ 0 h 36"/>
                  <a:gd name="T26" fmla="*/ 51 w 51"/>
                  <a:gd name="T27" fmla="*/ 36 h 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1" h="36">
                    <a:moveTo>
                      <a:pt x="0" y="0"/>
                    </a:moveTo>
                    <a:lnTo>
                      <a:pt x="14" y="10"/>
                    </a:lnTo>
                    <a:lnTo>
                      <a:pt x="29" y="15"/>
                    </a:lnTo>
                    <a:lnTo>
                      <a:pt x="43" y="23"/>
                    </a:lnTo>
                    <a:lnTo>
                      <a:pt x="51" y="36"/>
                    </a:lnTo>
                    <a:lnTo>
                      <a:pt x="39" y="32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5" name="Freeform 390"/>
              <p:cNvSpPr>
                <a:spLocks/>
              </p:cNvSpPr>
              <p:nvPr/>
            </p:nvSpPr>
            <p:spPr bwMode="auto">
              <a:xfrm flipH="1">
                <a:off x="1134" y="2572"/>
                <a:ext cx="1" cy="5"/>
              </a:xfrm>
              <a:custGeom>
                <a:avLst/>
                <a:gdLst>
                  <a:gd name="T0" fmla="*/ 0 w 14"/>
                  <a:gd name="T1" fmla="*/ 0 h 24"/>
                  <a:gd name="T2" fmla="*/ 0 w 14"/>
                  <a:gd name="T3" fmla="*/ 0 h 24"/>
                  <a:gd name="T4" fmla="*/ 0 w 14"/>
                  <a:gd name="T5" fmla="*/ 0 h 24"/>
                  <a:gd name="T6" fmla="*/ 0 w 1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24"/>
                  <a:gd name="T14" fmla="*/ 14 w 14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24">
                    <a:moveTo>
                      <a:pt x="0" y="0"/>
                    </a:moveTo>
                    <a:lnTo>
                      <a:pt x="14" y="0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6" name="Freeform 391"/>
              <p:cNvSpPr>
                <a:spLocks/>
              </p:cNvSpPr>
              <p:nvPr/>
            </p:nvSpPr>
            <p:spPr bwMode="auto">
              <a:xfrm flipH="1">
                <a:off x="1107" y="2608"/>
                <a:ext cx="56" cy="208"/>
              </a:xfrm>
              <a:custGeom>
                <a:avLst/>
                <a:gdLst>
                  <a:gd name="T0" fmla="*/ 0 w 431"/>
                  <a:gd name="T1" fmla="*/ 0 h 1076"/>
                  <a:gd name="T2" fmla="*/ 0 w 431"/>
                  <a:gd name="T3" fmla="*/ 0 h 1076"/>
                  <a:gd name="T4" fmla="*/ 0 w 431"/>
                  <a:gd name="T5" fmla="*/ 0 h 1076"/>
                  <a:gd name="T6" fmla="*/ 0 w 431"/>
                  <a:gd name="T7" fmla="*/ 0 h 1076"/>
                  <a:gd name="T8" fmla="*/ 0 w 431"/>
                  <a:gd name="T9" fmla="*/ 0 h 1076"/>
                  <a:gd name="T10" fmla="*/ 0 w 431"/>
                  <a:gd name="T11" fmla="*/ 0 h 1076"/>
                  <a:gd name="T12" fmla="*/ 0 w 431"/>
                  <a:gd name="T13" fmla="*/ 0 h 1076"/>
                  <a:gd name="T14" fmla="*/ 0 w 431"/>
                  <a:gd name="T15" fmla="*/ 0 h 1076"/>
                  <a:gd name="T16" fmla="*/ 0 w 431"/>
                  <a:gd name="T17" fmla="*/ 0 h 1076"/>
                  <a:gd name="T18" fmla="*/ 0 w 431"/>
                  <a:gd name="T19" fmla="*/ 0 h 10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31"/>
                  <a:gd name="T31" fmla="*/ 0 h 1076"/>
                  <a:gd name="T32" fmla="*/ 431 w 431"/>
                  <a:gd name="T33" fmla="*/ 1076 h 10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31" h="1076">
                    <a:moveTo>
                      <a:pt x="369" y="0"/>
                    </a:moveTo>
                    <a:lnTo>
                      <a:pt x="328" y="44"/>
                    </a:lnTo>
                    <a:lnTo>
                      <a:pt x="317" y="108"/>
                    </a:lnTo>
                    <a:lnTo>
                      <a:pt x="254" y="170"/>
                    </a:lnTo>
                    <a:lnTo>
                      <a:pt x="126" y="461"/>
                    </a:lnTo>
                    <a:lnTo>
                      <a:pt x="57" y="724"/>
                    </a:lnTo>
                    <a:lnTo>
                      <a:pt x="0" y="1076"/>
                    </a:lnTo>
                    <a:lnTo>
                      <a:pt x="178" y="919"/>
                    </a:lnTo>
                    <a:lnTo>
                      <a:pt x="431" y="14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4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7" name="Freeform 392"/>
              <p:cNvSpPr>
                <a:spLocks/>
              </p:cNvSpPr>
              <p:nvPr/>
            </p:nvSpPr>
            <p:spPr bwMode="auto">
              <a:xfrm flipH="1">
                <a:off x="1012" y="2567"/>
                <a:ext cx="219" cy="349"/>
              </a:xfrm>
              <a:custGeom>
                <a:avLst/>
                <a:gdLst>
                  <a:gd name="T0" fmla="*/ 0 w 1606"/>
                  <a:gd name="T1" fmla="*/ 0 h 1792"/>
                  <a:gd name="T2" fmla="*/ 0 w 1606"/>
                  <a:gd name="T3" fmla="*/ 0 h 1792"/>
                  <a:gd name="T4" fmla="*/ 0 w 1606"/>
                  <a:gd name="T5" fmla="*/ 0 h 1792"/>
                  <a:gd name="T6" fmla="*/ 0 w 1606"/>
                  <a:gd name="T7" fmla="*/ 0 h 1792"/>
                  <a:gd name="T8" fmla="*/ 0 w 1606"/>
                  <a:gd name="T9" fmla="*/ 0 h 1792"/>
                  <a:gd name="T10" fmla="*/ 0 w 1606"/>
                  <a:gd name="T11" fmla="*/ 0 h 1792"/>
                  <a:gd name="T12" fmla="*/ 0 w 1606"/>
                  <a:gd name="T13" fmla="*/ 0 h 1792"/>
                  <a:gd name="T14" fmla="*/ 0 w 1606"/>
                  <a:gd name="T15" fmla="*/ 0 h 1792"/>
                  <a:gd name="T16" fmla="*/ 0 w 1606"/>
                  <a:gd name="T17" fmla="*/ 0 h 1792"/>
                  <a:gd name="T18" fmla="*/ 0 w 1606"/>
                  <a:gd name="T19" fmla="*/ 0 h 1792"/>
                  <a:gd name="T20" fmla="*/ 0 w 1606"/>
                  <a:gd name="T21" fmla="*/ 0 h 1792"/>
                  <a:gd name="T22" fmla="*/ 0 w 1606"/>
                  <a:gd name="T23" fmla="*/ 0 h 1792"/>
                  <a:gd name="T24" fmla="*/ 0 w 1606"/>
                  <a:gd name="T25" fmla="*/ 0 h 1792"/>
                  <a:gd name="T26" fmla="*/ 0 w 1606"/>
                  <a:gd name="T27" fmla="*/ 0 h 1792"/>
                  <a:gd name="T28" fmla="*/ 0 w 1606"/>
                  <a:gd name="T29" fmla="*/ 0 h 1792"/>
                  <a:gd name="T30" fmla="*/ 0 w 1606"/>
                  <a:gd name="T31" fmla="*/ 0 h 1792"/>
                  <a:gd name="T32" fmla="*/ 0 w 1606"/>
                  <a:gd name="T33" fmla="*/ 0 h 1792"/>
                  <a:gd name="T34" fmla="*/ 0 w 1606"/>
                  <a:gd name="T35" fmla="*/ 0 h 1792"/>
                  <a:gd name="T36" fmla="*/ 0 w 1606"/>
                  <a:gd name="T37" fmla="*/ 0 h 1792"/>
                  <a:gd name="T38" fmla="*/ 0 w 1606"/>
                  <a:gd name="T39" fmla="*/ 0 h 1792"/>
                  <a:gd name="T40" fmla="*/ 0 w 1606"/>
                  <a:gd name="T41" fmla="*/ 0 h 1792"/>
                  <a:gd name="T42" fmla="*/ 0 w 1606"/>
                  <a:gd name="T43" fmla="*/ 0 h 1792"/>
                  <a:gd name="T44" fmla="*/ 0 w 1606"/>
                  <a:gd name="T45" fmla="*/ 0 h 1792"/>
                  <a:gd name="T46" fmla="*/ 0 w 1606"/>
                  <a:gd name="T47" fmla="*/ 0 h 1792"/>
                  <a:gd name="T48" fmla="*/ 0 w 1606"/>
                  <a:gd name="T49" fmla="*/ 0 h 1792"/>
                  <a:gd name="T50" fmla="*/ 0 w 1606"/>
                  <a:gd name="T51" fmla="*/ 0 h 1792"/>
                  <a:gd name="T52" fmla="*/ 0 w 1606"/>
                  <a:gd name="T53" fmla="*/ 0 h 1792"/>
                  <a:gd name="T54" fmla="*/ 0 w 1606"/>
                  <a:gd name="T55" fmla="*/ 0 h 1792"/>
                  <a:gd name="T56" fmla="*/ 0 w 1606"/>
                  <a:gd name="T57" fmla="*/ 0 h 1792"/>
                  <a:gd name="T58" fmla="*/ 0 w 1606"/>
                  <a:gd name="T59" fmla="*/ 0 h 1792"/>
                  <a:gd name="T60" fmla="*/ 0 w 1606"/>
                  <a:gd name="T61" fmla="*/ 0 h 1792"/>
                  <a:gd name="T62" fmla="*/ 0 w 1606"/>
                  <a:gd name="T63" fmla="*/ 0 h 1792"/>
                  <a:gd name="T64" fmla="*/ 0 w 1606"/>
                  <a:gd name="T65" fmla="*/ 0 h 1792"/>
                  <a:gd name="T66" fmla="*/ 0 w 1606"/>
                  <a:gd name="T67" fmla="*/ 0 h 1792"/>
                  <a:gd name="T68" fmla="*/ 0 w 1606"/>
                  <a:gd name="T69" fmla="*/ 0 h 1792"/>
                  <a:gd name="T70" fmla="*/ 0 w 1606"/>
                  <a:gd name="T71" fmla="*/ 0 h 1792"/>
                  <a:gd name="T72" fmla="*/ 0 w 1606"/>
                  <a:gd name="T73" fmla="*/ 0 h 1792"/>
                  <a:gd name="T74" fmla="*/ 0 w 1606"/>
                  <a:gd name="T75" fmla="*/ 0 h 1792"/>
                  <a:gd name="T76" fmla="*/ 0 w 1606"/>
                  <a:gd name="T77" fmla="*/ 0 h 1792"/>
                  <a:gd name="T78" fmla="*/ 0 w 1606"/>
                  <a:gd name="T79" fmla="*/ 0 h 1792"/>
                  <a:gd name="T80" fmla="*/ 0 w 1606"/>
                  <a:gd name="T81" fmla="*/ 0 h 1792"/>
                  <a:gd name="T82" fmla="*/ 0 w 1606"/>
                  <a:gd name="T83" fmla="*/ 0 h 1792"/>
                  <a:gd name="T84" fmla="*/ 0 w 1606"/>
                  <a:gd name="T85" fmla="*/ 0 h 1792"/>
                  <a:gd name="T86" fmla="*/ 0 w 1606"/>
                  <a:gd name="T87" fmla="*/ 0 h 1792"/>
                  <a:gd name="T88" fmla="*/ 0 w 1606"/>
                  <a:gd name="T89" fmla="*/ 0 h 1792"/>
                  <a:gd name="T90" fmla="*/ 0 w 1606"/>
                  <a:gd name="T91" fmla="*/ 0 h 179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06"/>
                  <a:gd name="T139" fmla="*/ 0 h 1792"/>
                  <a:gd name="T140" fmla="*/ 1606 w 1606"/>
                  <a:gd name="T141" fmla="*/ 1792 h 179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06" h="1792">
                    <a:moveTo>
                      <a:pt x="1309" y="94"/>
                    </a:moveTo>
                    <a:lnTo>
                      <a:pt x="1258" y="0"/>
                    </a:lnTo>
                    <a:lnTo>
                      <a:pt x="867" y="163"/>
                    </a:lnTo>
                    <a:lnTo>
                      <a:pt x="850" y="288"/>
                    </a:lnTo>
                    <a:lnTo>
                      <a:pt x="818" y="332"/>
                    </a:lnTo>
                    <a:lnTo>
                      <a:pt x="773" y="382"/>
                    </a:lnTo>
                    <a:lnTo>
                      <a:pt x="747" y="472"/>
                    </a:lnTo>
                    <a:lnTo>
                      <a:pt x="660" y="678"/>
                    </a:lnTo>
                    <a:lnTo>
                      <a:pt x="590" y="924"/>
                    </a:lnTo>
                    <a:lnTo>
                      <a:pt x="558" y="1088"/>
                    </a:lnTo>
                    <a:lnTo>
                      <a:pt x="243" y="1094"/>
                    </a:lnTo>
                    <a:lnTo>
                      <a:pt x="192" y="1125"/>
                    </a:lnTo>
                    <a:lnTo>
                      <a:pt x="47" y="1125"/>
                    </a:lnTo>
                    <a:lnTo>
                      <a:pt x="7" y="1189"/>
                    </a:lnTo>
                    <a:lnTo>
                      <a:pt x="0" y="1264"/>
                    </a:lnTo>
                    <a:lnTo>
                      <a:pt x="15" y="1332"/>
                    </a:lnTo>
                    <a:lnTo>
                      <a:pt x="148" y="1358"/>
                    </a:lnTo>
                    <a:lnTo>
                      <a:pt x="211" y="1452"/>
                    </a:lnTo>
                    <a:lnTo>
                      <a:pt x="337" y="1484"/>
                    </a:lnTo>
                    <a:lnTo>
                      <a:pt x="430" y="1484"/>
                    </a:lnTo>
                    <a:lnTo>
                      <a:pt x="538" y="1503"/>
                    </a:lnTo>
                    <a:lnTo>
                      <a:pt x="544" y="1548"/>
                    </a:lnTo>
                    <a:lnTo>
                      <a:pt x="538" y="1642"/>
                    </a:lnTo>
                    <a:lnTo>
                      <a:pt x="550" y="1705"/>
                    </a:lnTo>
                    <a:lnTo>
                      <a:pt x="608" y="1712"/>
                    </a:lnTo>
                    <a:lnTo>
                      <a:pt x="677" y="1724"/>
                    </a:lnTo>
                    <a:lnTo>
                      <a:pt x="747" y="1786"/>
                    </a:lnTo>
                    <a:lnTo>
                      <a:pt x="830" y="1786"/>
                    </a:lnTo>
                    <a:lnTo>
                      <a:pt x="905" y="1779"/>
                    </a:lnTo>
                    <a:lnTo>
                      <a:pt x="1019" y="1744"/>
                    </a:lnTo>
                    <a:lnTo>
                      <a:pt x="1145" y="1756"/>
                    </a:lnTo>
                    <a:lnTo>
                      <a:pt x="1273" y="1792"/>
                    </a:lnTo>
                    <a:lnTo>
                      <a:pt x="1392" y="1766"/>
                    </a:lnTo>
                    <a:lnTo>
                      <a:pt x="1473" y="1674"/>
                    </a:lnTo>
                    <a:lnTo>
                      <a:pt x="1467" y="1571"/>
                    </a:lnTo>
                    <a:lnTo>
                      <a:pt x="1497" y="1446"/>
                    </a:lnTo>
                    <a:lnTo>
                      <a:pt x="1516" y="1282"/>
                    </a:lnTo>
                    <a:lnTo>
                      <a:pt x="1554" y="1131"/>
                    </a:lnTo>
                    <a:lnTo>
                      <a:pt x="1606" y="906"/>
                    </a:lnTo>
                    <a:lnTo>
                      <a:pt x="1598" y="678"/>
                    </a:lnTo>
                    <a:lnTo>
                      <a:pt x="1598" y="478"/>
                    </a:lnTo>
                    <a:lnTo>
                      <a:pt x="1586" y="338"/>
                    </a:lnTo>
                    <a:lnTo>
                      <a:pt x="1554" y="276"/>
                    </a:lnTo>
                    <a:lnTo>
                      <a:pt x="1484" y="225"/>
                    </a:lnTo>
                    <a:lnTo>
                      <a:pt x="1403" y="142"/>
                    </a:lnTo>
                    <a:lnTo>
                      <a:pt x="1309" y="9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8" name="Freeform 393"/>
              <p:cNvSpPr>
                <a:spLocks/>
              </p:cNvSpPr>
              <p:nvPr/>
            </p:nvSpPr>
            <p:spPr bwMode="auto">
              <a:xfrm flipH="1">
                <a:off x="1016" y="2589"/>
                <a:ext cx="138" cy="323"/>
              </a:xfrm>
              <a:custGeom>
                <a:avLst/>
                <a:gdLst>
                  <a:gd name="T0" fmla="*/ 0 w 1014"/>
                  <a:gd name="T1" fmla="*/ 0 h 1671"/>
                  <a:gd name="T2" fmla="*/ 0 w 1014"/>
                  <a:gd name="T3" fmla="*/ 0 h 1671"/>
                  <a:gd name="T4" fmla="*/ 0 w 1014"/>
                  <a:gd name="T5" fmla="*/ 0 h 1671"/>
                  <a:gd name="T6" fmla="*/ 0 w 1014"/>
                  <a:gd name="T7" fmla="*/ 0 h 1671"/>
                  <a:gd name="T8" fmla="*/ 0 w 1014"/>
                  <a:gd name="T9" fmla="*/ 0 h 1671"/>
                  <a:gd name="T10" fmla="*/ 0 w 1014"/>
                  <a:gd name="T11" fmla="*/ 0 h 1671"/>
                  <a:gd name="T12" fmla="*/ 0 w 1014"/>
                  <a:gd name="T13" fmla="*/ 0 h 1671"/>
                  <a:gd name="T14" fmla="*/ 0 w 1014"/>
                  <a:gd name="T15" fmla="*/ 0 h 1671"/>
                  <a:gd name="T16" fmla="*/ 0 w 1014"/>
                  <a:gd name="T17" fmla="*/ 0 h 1671"/>
                  <a:gd name="T18" fmla="*/ 0 w 1014"/>
                  <a:gd name="T19" fmla="*/ 0 h 1671"/>
                  <a:gd name="T20" fmla="*/ 0 w 1014"/>
                  <a:gd name="T21" fmla="*/ 0 h 1671"/>
                  <a:gd name="T22" fmla="*/ 0 w 1014"/>
                  <a:gd name="T23" fmla="*/ 0 h 1671"/>
                  <a:gd name="T24" fmla="*/ 0 w 1014"/>
                  <a:gd name="T25" fmla="*/ 0 h 1671"/>
                  <a:gd name="T26" fmla="*/ 0 w 1014"/>
                  <a:gd name="T27" fmla="*/ 0 h 1671"/>
                  <a:gd name="T28" fmla="*/ 0 w 1014"/>
                  <a:gd name="T29" fmla="*/ 0 h 1671"/>
                  <a:gd name="T30" fmla="*/ 0 w 1014"/>
                  <a:gd name="T31" fmla="*/ 0 h 1671"/>
                  <a:gd name="T32" fmla="*/ 0 w 1014"/>
                  <a:gd name="T33" fmla="*/ 0 h 1671"/>
                  <a:gd name="T34" fmla="*/ 0 w 1014"/>
                  <a:gd name="T35" fmla="*/ 0 h 1671"/>
                  <a:gd name="T36" fmla="*/ 0 w 1014"/>
                  <a:gd name="T37" fmla="*/ 0 h 1671"/>
                  <a:gd name="T38" fmla="*/ 0 w 1014"/>
                  <a:gd name="T39" fmla="*/ 0 h 1671"/>
                  <a:gd name="T40" fmla="*/ 0 w 1014"/>
                  <a:gd name="T41" fmla="*/ 0 h 1671"/>
                  <a:gd name="T42" fmla="*/ 0 w 1014"/>
                  <a:gd name="T43" fmla="*/ 0 h 1671"/>
                  <a:gd name="T44" fmla="*/ 0 w 1014"/>
                  <a:gd name="T45" fmla="*/ 0 h 1671"/>
                  <a:gd name="T46" fmla="*/ 0 w 1014"/>
                  <a:gd name="T47" fmla="*/ 0 h 1671"/>
                  <a:gd name="T48" fmla="*/ 0 w 1014"/>
                  <a:gd name="T49" fmla="*/ 0 h 1671"/>
                  <a:gd name="T50" fmla="*/ 0 w 1014"/>
                  <a:gd name="T51" fmla="*/ 0 h 1671"/>
                  <a:gd name="T52" fmla="*/ 0 w 1014"/>
                  <a:gd name="T53" fmla="*/ 0 h 1671"/>
                  <a:gd name="T54" fmla="*/ 0 w 1014"/>
                  <a:gd name="T55" fmla="*/ 0 h 1671"/>
                  <a:gd name="T56" fmla="*/ 0 w 1014"/>
                  <a:gd name="T57" fmla="*/ 0 h 1671"/>
                  <a:gd name="T58" fmla="*/ 0 w 1014"/>
                  <a:gd name="T59" fmla="*/ 0 h 1671"/>
                  <a:gd name="T60" fmla="*/ 0 w 1014"/>
                  <a:gd name="T61" fmla="*/ 0 h 1671"/>
                  <a:gd name="T62" fmla="*/ 0 w 1014"/>
                  <a:gd name="T63" fmla="*/ 0 h 1671"/>
                  <a:gd name="T64" fmla="*/ 0 w 1014"/>
                  <a:gd name="T65" fmla="*/ 0 h 1671"/>
                  <a:gd name="T66" fmla="*/ 0 w 1014"/>
                  <a:gd name="T67" fmla="*/ 0 h 1671"/>
                  <a:gd name="T68" fmla="*/ 0 w 1014"/>
                  <a:gd name="T69" fmla="*/ 0 h 1671"/>
                  <a:gd name="T70" fmla="*/ 0 w 1014"/>
                  <a:gd name="T71" fmla="*/ 0 h 1671"/>
                  <a:gd name="T72" fmla="*/ 0 w 1014"/>
                  <a:gd name="T73" fmla="*/ 0 h 1671"/>
                  <a:gd name="T74" fmla="*/ 0 w 1014"/>
                  <a:gd name="T75" fmla="*/ 0 h 1671"/>
                  <a:gd name="T76" fmla="*/ 0 w 1014"/>
                  <a:gd name="T77" fmla="*/ 0 h 167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14"/>
                  <a:gd name="T118" fmla="*/ 0 h 1671"/>
                  <a:gd name="T119" fmla="*/ 1014 w 1014"/>
                  <a:gd name="T120" fmla="*/ 1671 h 167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14" h="1671">
                    <a:moveTo>
                      <a:pt x="0" y="1402"/>
                    </a:moveTo>
                    <a:lnTo>
                      <a:pt x="132" y="1382"/>
                    </a:lnTo>
                    <a:lnTo>
                      <a:pt x="245" y="1376"/>
                    </a:lnTo>
                    <a:lnTo>
                      <a:pt x="370" y="1363"/>
                    </a:lnTo>
                    <a:lnTo>
                      <a:pt x="509" y="1344"/>
                    </a:lnTo>
                    <a:lnTo>
                      <a:pt x="573" y="1301"/>
                    </a:lnTo>
                    <a:lnTo>
                      <a:pt x="744" y="1088"/>
                    </a:lnTo>
                    <a:lnTo>
                      <a:pt x="656" y="1149"/>
                    </a:lnTo>
                    <a:lnTo>
                      <a:pt x="598" y="1201"/>
                    </a:lnTo>
                    <a:lnTo>
                      <a:pt x="630" y="1050"/>
                    </a:lnTo>
                    <a:lnTo>
                      <a:pt x="693" y="992"/>
                    </a:lnTo>
                    <a:lnTo>
                      <a:pt x="787" y="837"/>
                    </a:lnTo>
                    <a:lnTo>
                      <a:pt x="699" y="911"/>
                    </a:lnTo>
                    <a:lnTo>
                      <a:pt x="642" y="931"/>
                    </a:lnTo>
                    <a:lnTo>
                      <a:pt x="656" y="823"/>
                    </a:lnTo>
                    <a:lnTo>
                      <a:pt x="718" y="741"/>
                    </a:lnTo>
                    <a:lnTo>
                      <a:pt x="781" y="679"/>
                    </a:lnTo>
                    <a:lnTo>
                      <a:pt x="845" y="497"/>
                    </a:lnTo>
                    <a:lnTo>
                      <a:pt x="724" y="647"/>
                    </a:lnTo>
                    <a:lnTo>
                      <a:pt x="656" y="703"/>
                    </a:lnTo>
                    <a:lnTo>
                      <a:pt x="648" y="471"/>
                    </a:lnTo>
                    <a:lnTo>
                      <a:pt x="630" y="378"/>
                    </a:lnTo>
                    <a:lnTo>
                      <a:pt x="592" y="334"/>
                    </a:lnTo>
                    <a:lnTo>
                      <a:pt x="535" y="264"/>
                    </a:lnTo>
                    <a:lnTo>
                      <a:pt x="445" y="232"/>
                    </a:lnTo>
                    <a:lnTo>
                      <a:pt x="402" y="214"/>
                    </a:lnTo>
                    <a:lnTo>
                      <a:pt x="528" y="94"/>
                    </a:lnTo>
                    <a:lnTo>
                      <a:pt x="661" y="126"/>
                    </a:lnTo>
                    <a:lnTo>
                      <a:pt x="750" y="176"/>
                    </a:lnTo>
                    <a:lnTo>
                      <a:pt x="781" y="226"/>
                    </a:lnTo>
                    <a:lnTo>
                      <a:pt x="756" y="150"/>
                    </a:lnTo>
                    <a:lnTo>
                      <a:pt x="705" y="126"/>
                    </a:lnTo>
                    <a:lnTo>
                      <a:pt x="624" y="94"/>
                    </a:lnTo>
                    <a:lnTo>
                      <a:pt x="560" y="82"/>
                    </a:lnTo>
                    <a:lnTo>
                      <a:pt x="598" y="62"/>
                    </a:lnTo>
                    <a:lnTo>
                      <a:pt x="661" y="44"/>
                    </a:lnTo>
                    <a:lnTo>
                      <a:pt x="718" y="25"/>
                    </a:lnTo>
                    <a:lnTo>
                      <a:pt x="750" y="0"/>
                    </a:lnTo>
                    <a:lnTo>
                      <a:pt x="825" y="50"/>
                    </a:lnTo>
                    <a:lnTo>
                      <a:pt x="868" y="94"/>
                    </a:lnTo>
                    <a:lnTo>
                      <a:pt x="913" y="150"/>
                    </a:lnTo>
                    <a:lnTo>
                      <a:pt x="976" y="182"/>
                    </a:lnTo>
                    <a:lnTo>
                      <a:pt x="988" y="240"/>
                    </a:lnTo>
                    <a:lnTo>
                      <a:pt x="1014" y="334"/>
                    </a:lnTo>
                    <a:lnTo>
                      <a:pt x="1014" y="478"/>
                    </a:lnTo>
                    <a:lnTo>
                      <a:pt x="1008" y="628"/>
                    </a:lnTo>
                    <a:lnTo>
                      <a:pt x="1002" y="799"/>
                    </a:lnTo>
                    <a:lnTo>
                      <a:pt x="970" y="975"/>
                    </a:lnTo>
                    <a:lnTo>
                      <a:pt x="931" y="1157"/>
                    </a:lnTo>
                    <a:lnTo>
                      <a:pt x="913" y="1314"/>
                    </a:lnTo>
                    <a:lnTo>
                      <a:pt x="882" y="1426"/>
                    </a:lnTo>
                    <a:lnTo>
                      <a:pt x="888" y="1527"/>
                    </a:lnTo>
                    <a:lnTo>
                      <a:pt x="875" y="1584"/>
                    </a:lnTo>
                    <a:lnTo>
                      <a:pt x="830" y="1627"/>
                    </a:lnTo>
                    <a:lnTo>
                      <a:pt x="775" y="1664"/>
                    </a:lnTo>
                    <a:lnTo>
                      <a:pt x="699" y="1671"/>
                    </a:lnTo>
                    <a:lnTo>
                      <a:pt x="661" y="1652"/>
                    </a:lnTo>
                    <a:lnTo>
                      <a:pt x="612" y="1648"/>
                    </a:lnTo>
                    <a:lnTo>
                      <a:pt x="490" y="1622"/>
                    </a:lnTo>
                    <a:lnTo>
                      <a:pt x="541" y="1559"/>
                    </a:lnTo>
                    <a:lnTo>
                      <a:pt x="598" y="1470"/>
                    </a:lnTo>
                    <a:lnTo>
                      <a:pt x="516" y="1534"/>
                    </a:lnTo>
                    <a:lnTo>
                      <a:pt x="452" y="1590"/>
                    </a:lnTo>
                    <a:lnTo>
                      <a:pt x="407" y="1622"/>
                    </a:lnTo>
                    <a:lnTo>
                      <a:pt x="345" y="1652"/>
                    </a:lnTo>
                    <a:lnTo>
                      <a:pt x="276" y="1652"/>
                    </a:lnTo>
                    <a:lnTo>
                      <a:pt x="208" y="1652"/>
                    </a:lnTo>
                    <a:lnTo>
                      <a:pt x="170" y="1636"/>
                    </a:lnTo>
                    <a:lnTo>
                      <a:pt x="151" y="1616"/>
                    </a:lnTo>
                    <a:lnTo>
                      <a:pt x="240" y="1565"/>
                    </a:lnTo>
                    <a:lnTo>
                      <a:pt x="327" y="1484"/>
                    </a:lnTo>
                    <a:lnTo>
                      <a:pt x="352" y="1446"/>
                    </a:lnTo>
                    <a:lnTo>
                      <a:pt x="282" y="1463"/>
                    </a:lnTo>
                    <a:lnTo>
                      <a:pt x="176" y="1546"/>
                    </a:lnTo>
                    <a:lnTo>
                      <a:pt x="132" y="1584"/>
                    </a:lnTo>
                    <a:lnTo>
                      <a:pt x="32" y="1590"/>
                    </a:lnTo>
                    <a:lnTo>
                      <a:pt x="0" y="1572"/>
                    </a:lnTo>
                    <a:lnTo>
                      <a:pt x="0" y="1527"/>
                    </a:lnTo>
                    <a:lnTo>
                      <a:pt x="0" y="140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9" name="Freeform 394"/>
              <p:cNvSpPr>
                <a:spLocks/>
              </p:cNvSpPr>
              <p:nvPr/>
            </p:nvSpPr>
            <p:spPr bwMode="auto">
              <a:xfrm flipH="1">
                <a:off x="1026" y="2749"/>
                <a:ext cx="42" cy="150"/>
              </a:xfrm>
              <a:custGeom>
                <a:avLst/>
                <a:gdLst>
                  <a:gd name="T0" fmla="*/ 0 w 295"/>
                  <a:gd name="T1" fmla="*/ 0 h 774"/>
                  <a:gd name="T2" fmla="*/ 0 w 295"/>
                  <a:gd name="T3" fmla="*/ 0 h 774"/>
                  <a:gd name="T4" fmla="*/ 0 w 295"/>
                  <a:gd name="T5" fmla="*/ 0 h 774"/>
                  <a:gd name="T6" fmla="*/ 0 w 295"/>
                  <a:gd name="T7" fmla="*/ 0 h 774"/>
                  <a:gd name="T8" fmla="*/ 0 w 295"/>
                  <a:gd name="T9" fmla="*/ 0 h 774"/>
                  <a:gd name="T10" fmla="*/ 0 w 295"/>
                  <a:gd name="T11" fmla="*/ 0 h 774"/>
                  <a:gd name="T12" fmla="*/ 0 w 295"/>
                  <a:gd name="T13" fmla="*/ 0 h 774"/>
                  <a:gd name="T14" fmla="*/ 0 w 295"/>
                  <a:gd name="T15" fmla="*/ 0 h 774"/>
                  <a:gd name="T16" fmla="*/ 0 w 295"/>
                  <a:gd name="T17" fmla="*/ 0 h 774"/>
                  <a:gd name="T18" fmla="*/ 0 w 295"/>
                  <a:gd name="T19" fmla="*/ 0 h 774"/>
                  <a:gd name="T20" fmla="*/ 0 w 295"/>
                  <a:gd name="T21" fmla="*/ 0 h 774"/>
                  <a:gd name="T22" fmla="*/ 0 w 295"/>
                  <a:gd name="T23" fmla="*/ 0 h 774"/>
                  <a:gd name="T24" fmla="*/ 0 w 295"/>
                  <a:gd name="T25" fmla="*/ 0 h 774"/>
                  <a:gd name="T26" fmla="*/ 0 w 295"/>
                  <a:gd name="T27" fmla="*/ 0 h 77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95"/>
                  <a:gd name="T43" fmla="*/ 0 h 774"/>
                  <a:gd name="T44" fmla="*/ 295 w 295"/>
                  <a:gd name="T45" fmla="*/ 774 h 77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95" h="774">
                    <a:moveTo>
                      <a:pt x="0" y="774"/>
                    </a:moveTo>
                    <a:lnTo>
                      <a:pt x="51" y="748"/>
                    </a:lnTo>
                    <a:lnTo>
                      <a:pt x="107" y="686"/>
                    </a:lnTo>
                    <a:lnTo>
                      <a:pt x="156" y="573"/>
                    </a:lnTo>
                    <a:lnTo>
                      <a:pt x="183" y="477"/>
                    </a:lnTo>
                    <a:lnTo>
                      <a:pt x="220" y="371"/>
                    </a:lnTo>
                    <a:lnTo>
                      <a:pt x="239" y="270"/>
                    </a:lnTo>
                    <a:lnTo>
                      <a:pt x="270" y="114"/>
                    </a:lnTo>
                    <a:lnTo>
                      <a:pt x="295" y="0"/>
                    </a:lnTo>
                    <a:lnTo>
                      <a:pt x="232" y="226"/>
                    </a:lnTo>
                    <a:lnTo>
                      <a:pt x="183" y="402"/>
                    </a:lnTo>
                    <a:lnTo>
                      <a:pt x="126" y="521"/>
                    </a:lnTo>
                    <a:lnTo>
                      <a:pt x="38" y="648"/>
                    </a:lnTo>
                    <a:lnTo>
                      <a:pt x="0" y="77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0" name="Freeform 395"/>
              <p:cNvSpPr>
                <a:spLocks/>
              </p:cNvSpPr>
              <p:nvPr/>
            </p:nvSpPr>
            <p:spPr bwMode="auto">
              <a:xfrm flipH="1">
                <a:off x="1068" y="2628"/>
                <a:ext cx="159" cy="225"/>
              </a:xfrm>
              <a:custGeom>
                <a:avLst/>
                <a:gdLst>
                  <a:gd name="T0" fmla="*/ 0 w 1172"/>
                  <a:gd name="T1" fmla="*/ 0 h 1162"/>
                  <a:gd name="T2" fmla="*/ 0 w 1172"/>
                  <a:gd name="T3" fmla="*/ 0 h 1162"/>
                  <a:gd name="T4" fmla="*/ 0 w 1172"/>
                  <a:gd name="T5" fmla="*/ 0 h 1162"/>
                  <a:gd name="T6" fmla="*/ 0 w 1172"/>
                  <a:gd name="T7" fmla="*/ 0 h 1162"/>
                  <a:gd name="T8" fmla="*/ 0 w 1172"/>
                  <a:gd name="T9" fmla="*/ 0 h 1162"/>
                  <a:gd name="T10" fmla="*/ 0 w 1172"/>
                  <a:gd name="T11" fmla="*/ 0 h 1162"/>
                  <a:gd name="T12" fmla="*/ 0 w 1172"/>
                  <a:gd name="T13" fmla="*/ 0 h 1162"/>
                  <a:gd name="T14" fmla="*/ 0 w 1172"/>
                  <a:gd name="T15" fmla="*/ 0 h 1162"/>
                  <a:gd name="T16" fmla="*/ 0 w 1172"/>
                  <a:gd name="T17" fmla="*/ 0 h 1162"/>
                  <a:gd name="T18" fmla="*/ 0 w 1172"/>
                  <a:gd name="T19" fmla="*/ 0 h 1162"/>
                  <a:gd name="T20" fmla="*/ 0 w 1172"/>
                  <a:gd name="T21" fmla="*/ 0 h 1162"/>
                  <a:gd name="T22" fmla="*/ 0 w 1172"/>
                  <a:gd name="T23" fmla="*/ 0 h 1162"/>
                  <a:gd name="T24" fmla="*/ 0 w 1172"/>
                  <a:gd name="T25" fmla="*/ 0 h 1162"/>
                  <a:gd name="T26" fmla="*/ 0 w 1172"/>
                  <a:gd name="T27" fmla="*/ 0 h 1162"/>
                  <a:gd name="T28" fmla="*/ 0 w 1172"/>
                  <a:gd name="T29" fmla="*/ 0 h 1162"/>
                  <a:gd name="T30" fmla="*/ 0 w 1172"/>
                  <a:gd name="T31" fmla="*/ 0 h 1162"/>
                  <a:gd name="T32" fmla="*/ 0 w 1172"/>
                  <a:gd name="T33" fmla="*/ 0 h 1162"/>
                  <a:gd name="T34" fmla="*/ 0 w 1172"/>
                  <a:gd name="T35" fmla="*/ 0 h 1162"/>
                  <a:gd name="T36" fmla="*/ 0 w 1172"/>
                  <a:gd name="T37" fmla="*/ 0 h 1162"/>
                  <a:gd name="T38" fmla="*/ 0 w 1172"/>
                  <a:gd name="T39" fmla="*/ 0 h 1162"/>
                  <a:gd name="T40" fmla="*/ 0 w 1172"/>
                  <a:gd name="T41" fmla="*/ 0 h 1162"/>
                  <a:gd name="T42" fmla="*/ 0 w 1172"/>
                  <a:gd name="T43" fmla="*/ 0 h 1162"/>
                  <a:gd name="T44" fmla="*/ 0 w 1172"/>
                  <a:gd name="T45" fmla="*/ 0 h 1162"/>
                  <a:gd name="T46" fmla="*/ 0 w 1172"/>
                  <a:gd name="T47" fmla="*/ 0 h 1162"/>
                  <a:gd name="T48" fmla="*/ 0 w 1172"/>
                  <a:gd name="T49" fmla="*/ 0 h 1162"/>
                  <a:gd name="T50" fmla="*/ 0 w 1172"/>
                  <a:gd name="T51" fmla="*/ 0 h 1162"/>
                  <a:gd name="T52" fmla="*/ 0 w 1172"/>
                  <a:gd name="T53" fmla="*/ 0 h 1162"/>
                  <a:gd name="T54" fmla="*/ 0 w 1172"/>
                  <a:gd name="T55" fmla="*/ 0 h 1162"/>
                  <a:gd name="T56" fmla="*/ 0 w 1172"/>
                  <a:gd name="T57" fmla="*/ 0 h 1162"/>
                  <a:gd name="T58" fmla="*/ 0 w 1172"/>
                  <a:gd name="T59" fmla="*/ 0 h 1162"/>
                  <a:gd name="T60" fmla="*/ 0 w 1172"/>
                  <a:gd name="T61" fmla="*/ 0 h 1162"/>
                  <a:gd name="T62" fmla="*/ 0 w 1172"/>
                  <a:gd name="T63" fmla="*/ 0 h 1162"/>
                  <a:gd name="T64" fmla="*/ 0 w 1172"/>
                  <a:gd name="T65" fmla="*/ 0 h 1162"/>
                  <a:gd name="T66" fmla="*/ 0 w 1172"/>
                  <a:gd name="T67" fmla="*/ 0 h 1162"/>
                  <a:gd name="T68" fmla="*/ 0 w 1172"/>
                  <a:gd name="T69" fmla="*/ 0 h 1162"/>
                  <a:gd name="T70" fmla="*/ 0 w 1172"/>
                  <a:gd name="T71" fmla="*/ 0 h 1162"/>
                  <a:gd name="T72" fmla="*/ 0 w 1172"/>
                  <a:gd name="T73" fmla="*/ 0 h 1162"/>
                  <a:gd name="T74" fmla="*/ 0 w 1172"/>
                  <a:gd name="T75" fmla="*/ 0 h 1162"/>
                  <a:gd name="T76" fmla="*/ 0 w 1172"/>
                  <a:gd name="T77" fmla="*/ 0 h 1162"/>
                  <a:gd name="T78" fmla="*/ 0 w 1172"/>
                  <a:gd name="T79" fmla="*/ 0 h 1162"/>
                  <a:gd name="T80" fmla="*/ 0 w 1172"/>
                  <a:gd name="T81" fmla="*/ 0 h 1162"/>
                  <a:gd name="T82" fmla="*/ 0 w 1172"/>
                  <a:gd name="T83" fmla="*/ 0 h 1162"/>
                  <a:gd name="T84" fmla="*/ 0 w 1172"/>
                  <a:gd name="T85" fmla="*/ 0 h 1162"/>
                  <a:gd name="T86" fmla="*/ 0 w 1172"/>
                  <a:gd name="T87" fmla="*/ 0 h 1162"/>
                  <a:gd name="T88" fmla="*/ 0 w 1172"/>
                  <a:gd name="T89" fmla="*/ 0 h 1162"/>
                  <a:gd name="T90" fmla="*/ 0 w 1172"/>
                  <a:gd name="T91" fmla="*/ 0 h 1162"/>
                  <a:gd name="T92" fmla="*/ 0 w 1172"/>
                  <a:gd name="T93" fmla="*/ 0 h 1162"/>
                  <a:gd name="T94" fmla="*/ 0 w 1172"/>
                  <a:gd name="T95" fmla="*/ 0 h 1162"/>
                  <a:gd name="T96" fmla="*/ 0 w 1172"/>
                  <a:gd name="T97" fmla="*/ 0 h 1162"/>
                  <a:gd name="T98" fmla="*/ 0 w 1172"/>
                  <a:gd name="T99" fmla="*/ 0 h 1162"/>
                  <a:gd name="T100" fmla="*/ 0 w 1172"/>
                  <a:gd name="T101" fmla="*/ 0 h 1162"/>
                  <a:gd name="T102" fmla="*/ 0 w 1172"/>
                  <a:gd name="T103" fmla="*/ 0 h 1162"/>
                  <a:gd name="T104" fmla="*/ 0 w 1172"/>
                  <a:gd name="T105" fmla="*/ 0 h 1162"/>
                  <a:gd name="T106" fmla="*/ 0 w 1172"/>
                  <a:gd name="T107" fmla="*/ 0 h 1162"/>
                  <a:gd name="T108" fmla="*/ 0 w 1172"/>
                  <a:gd name="T109" fmla="*/ 0 h 1162"/>
                  <a:gd name="T110" fmla="*/ 0 w 1172"/>
                  <a:gd name="T111" fmla="*/ 0 h 1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72"/>
                  <a:gd name="T169" fmla="*/ 0 h 1162"/>
                  <a:gd name="T170" fmla="*/ 1172 w 1172"/>
                  <a:gd name="T171" fmla="*/ 1162 h 1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72" h="1162">
                    <a:moveTo>
                      <a:pt x="959" y="0"/>
                    </a:moveTo>
                    <a:lnTo>
                      <a:pt x="820" y="43"/>
                    </a:lnTo>
                    <a:lnTo>
                      <a:pt x="756" y="100"/>
                    </a:lnTo>
                    <a:lnTo>
                      <a:pt x="719" y="213"/>
                    </a:lnTo>
                    <a:lnTo>
                      <a:pt x="719" y="321"/>
                    </a:lnTo>
                    <a:lnTo>
                      <a:pt x="739" y="381"/>
                    </a:lnTo>
                    <a:lnTo>
                      <a:pt x="727" y="489"/>
                    </a:lnTo>
                    <a:lnTo>
                      <a:pt x="727" y="571"/>
                    </a:lnTo>
                    <a:lnTo>
                      <a:pt x="745" y="591"/>
                    </a:lnTo>
                    <a:lnTo>
                      <a:pt x="727" y="621"/>
                    </a:lnTo>
                    <a:lnTo>
                      <a:pt x="713" y="652"/>
                    </a:lnTo>
                    <a:lnTo>
                      <a:pt x="739" y="684"/>
                    </a:lnTo>
                    <a:lnTo>
                      <a:pt x="739" y="716"/>
                    </a:lnTo>
                    <a:lnTo>
                      <a:pt x="688" y="729"/>
                    </a:lnTo>
                    <a:lnTo>
                      <a:pt x="695" y="761"/>
                    </a:lnTo>
                    <a:lnTo>
                      <a:pt x="644" y="779"/>
                    </a:lnTo>
                    <a:lnTo>
                      <a:pt x="599" y="767"/>
                    </a:lnTo>
                    <a:lnTo>
                      <a:pt x="569" y="779"/>
                    </a:lnTo>
                    <a:lnTo>
                      <a:pt x="428" y="799"/>
                    </a:lnTo>
                    <a:lnTo>
                      <a:pt x="304" y="793"/>
                    </a:lnTo>
                    <a:lnTo>
                      <a:pt x="222" y="799"/>
                    </a:lnTo>
                    <a:lnTo>
                      <a:pt x="170" y="831"/>
                    </a:lnTo>
                    <a:lnTo>
                      <a:pt x="45" y="831"/>
                    </a:lnTo>
                    <a:lnTo>
                      <a:pt x="0" y="873"/>
                    </a:lnTo>
                    <a:lnTo>
                      <a:pt x="0" y="923"/>
                    </a:lnTo>
                    <a:lnTo>
                      <a:pt x="6" y="1004"/>
                    </a:lnTo>
                    <a:lnTo>
                      <a:pt x="109" y="1030"/>
                    </a:lnTo>
                    <a:lnTo>
                      <a:pt x="109" y="978"/>
                    </a:lnTo>
                    <a:lnTo>
                      <a:pt x="115" y="935"/>
                    </a:lnTo>
                    <a:lnTo>
                      <a:pt x="133" y="916"/>
                    </a:lnTo>
                    <a:lnTo>
                      <a:pt x="141" y="966"/>
                    </a:lnTo>
                    <a:lnTo>
                      <a:pt x="147" y="1030"/>
                    </a:lnTo>
                    <a:lnTo>
                      <a:pt x="170" y="1068"/>
                    </a:lnTo>
                    <a:lnTo>
                      <a:pt x="215" y="1118"/>
                    </a:lnTo>
                    <a:lnTo>
                      <a:pt x="321" y="1142"/>
                    </a:lnTo>
                    <a:lnTo>
                      <a:pt x="403" y="1155"/>
                    </a:lnTo>
                    <a:lnTo>
                      <a:pt x="499" y="1162"/>
                    </a:lnTo>
                    <a:lnTo>
                      <a:pt x="379" y="1093"/>
                    </a:lnTo>
                    <a:lnTo>
                      <a:pt x="297" y="1030"/>
                    </a:lnTo>
                    <a:lnTo>
                      <a:pt x="279" y="978"/>
                    </a:lnTo>
                    <a:lnTo>
                      <a:pt x="291" y="935"/>
                    </a:lnTo>
                    <a:lnTo>
                      <a:pt x="358" y="929"/>
                    </a:lnTo>
                    <a:lnTo>
                      <a:pt x="385" y="978"/>
                    </a:lnTo>
                    <a:lnTo>
                      <a:pt x="403" y="1036"/>
                    </a:lnTo>
                    <a:lnTo>
                      <a:pt x="467" y="1098"/>
                    </a:lnTo>
                    <a:lnTo>
                      <a:pt x="537" y="1149"/>
                    </a:lnTo>
                    <a:lnTo>
                      <a:pt x="607" y="1155"/>
                    </a:lnTo>
                    <a:lnTo>
                      <a:pt x="713" y="1149"/>
                    </a:lnTo>
                    <a:lnTo>
                      <a:pt x="599" y="1061"/>
                    </a:lnTo>
                    <a:lnTo>
                      <a:pt x="517" y="1016"/>
                    </a:lnTo>
                    <a:lnTo>
                      <a:pt x="454" y="966"/>
                    </a:lnTo>
                    <a:lnTo>
                      <a:pt x="435" y="929"/>
                    </a:lnTo>
                    <a:lnTo>
                      <a:pt x="441" y="891"/>
                    </a:lnTo>
                    <a:lnTo>
                      <a:pt x="479" y="885"/>
                    </a:lnTo>
                    <a:lnTo>
                      <a:pt x="523" y="923"/>
                    </a:lnTo>
                    <a:lnTo>
                      <a:pt x="549" y="972"/>
                    </a:lnTo>
                    <a:lnTo>
                      <a:pt x="607" y="1036"/>
                    </a:lnTo>
                    <a:lnTo>
                      <a:pt x="675" y="1068"/>
                    </a:lnTo>
                    <a:lnTo>
                      <a:pt x="727" y="1098"/>
                    </a:lnTo>
                    <a:lnTo>
                      <a:pt x="782" y="1123"/>
                    </a:lnTo>
                    <a:lnTo>
                      <a:pt x="846" y="1136"/>
                    </a:lnTo>
                    <a:lnTo>
                      <a:pt x="921" y="1136"/>
                    </a:lnTo>
                    <a:lnTo>
                      <a:pt x="994" y="1122"/>
                    </a:lnTo>
                    <a:lnTo>
                      <a:pt x="833" y="1068"/>
                    </a:lnTo>
                    <a:lnTo>
                      <a:pt x="771" y="1036"/>
                    </a:lnTo>
                    <a:lnTo>
                      <a:pt x="727" y="978"/>
                    </a:lnTo>
                    <a:lnTo>
                      <a:pt x="719" y="929"/>
                    </a:lnTo>
                    <a:lnTo>
                      <a:pt x="756" y="929"/>
                    </a:lnTo>
                    <a:lnTo>
                      <a:pt x="777" y="972"/>
                    </a:lnTo>
                    <a:lnTo>
                      <a:pt x="808" y="1010"/>
                    </a:lnTo>
                    <a:lnTo>
                      <a:pt x="859" y="1049"/>
                    </a:lnTo>
                    <a:lnTo>
                      <a:pt x="914" y="1087"/>
                    </a:lnTo>
                    <a:lnTo>
                      <a:pt x="989" y="1119"/>
                    </a:lnTo>
                    <a:lnTo>
                      <a:pt x="1046" y="1098"/>
                    </a:lnTo>
                    <a:lnTo>
                      <a:pt x="1072" y="1068"/>
                    </a:lnTo>
                    <a:lnTo>
                      <a:pt x="1117" y="991"/>
                    </a:lnTo>
                    <a:lnTo>
                      <a:pt x="1034" y="972"/>
                    </a:lnTo>
                    <a:lnTo>
                      <a:pt x="878" y="954"/>
                    </a:lnTo>
                    <a:lnTo>
                      <a:pt x="782" y="910"/>
                    </a:lnTo>
                    <a:lnTo>
                      <a:pt x="733" y="868"/>
                    </a:lnTo>
                    <a:lnTo>
                      <a:pt x="713" y="816"/>
                    </a:lnTo>
                    <a:lnTo>
                      <a:pt x="707" y="793"/>
                    </a:lnTo>
                    <a:lnTo>
                      <a:pt x="733" y="793"/>
                    </a:lnTo>
                    <a:lnTo>
                      <a:pt x="765" y="831"/>
                    </a:lnTo>
                    <a:lnTo>
                      <a:pt x="814" y="897"/>
                    </a:lnTo>
                    <a:lnTo>
                      <a:pt x="927" y="935"/>
                    </a:lnTo>
                    <a:lnTo>
                      <a:pt x="1034" y="968"/>
                    </a:lnTo>
                    <a:lnTo>
                      <a:pt x="1117" y="991"/>
                    </a:lnTo>
                    <a:lnTo>
                      <a:pt x="1149" y="861"/>
                    </a:lnTo>
                    <a:lnTo>
                      <a:pt x="1155" y="767"/>
                    </a:lnTo>
                    <a:lnTo>
                      <a:pt x="1155" y="683"/>
                    </a:lnTo>
                    <a:lnTo>
                      <a:pt x="1046" y="741"/>
                    </a:lnTo>
                    <a:lnTo>
                      <a:pt x="921" y="767"/>
                    </a:lnTo>
                    <a:lnTo>
                      <a:pt x="820" y="761"/>
                    </a:lnTo>
                    <a:lnTo>
                      <a:pt x="795" y="748"/>
                    </a:lnTo>
                    <a:lnTo>
                      <a:pt x="782" y="716"/>
                    </a:lnTo>
                    <a:lnTo>
                      <a:pt x="840" y="716"/>
                    </a:lnTo>
                    <a:lnTo>
                      <a:pt x="901" y="735"/>
                    </a:lnTo>
                    <a:lnTo>
                      <a:pt x="1049" y="741"/>
                    </a:lnTo>
                    <a:lnTo>
                      <a:pt x="1155" y="684"/>
                    </a:lnTo>
                    <a:lnTo>
                      <a:pt x="1161" y="565"/>
                    </a:lnTo>
                    <a:lnTo>
                      <a:pt x="1167" y="483"/>
                    </a:lnTo>
                    <a:lnTo>
                      <a:pt x="1172" y="401"/>
                    </a:lnTo>
                    <a:lnTo>
                      <a:pt x="1161" y="264"/>
                    </a:lnTo>
                    <a:lnTo>
                      <a:pt x="1129" y="213"/>
                    </a:lnTo>
                    <a:lnTo>
                      <a:pt x="1034" y="152"/>
                    </a:lnTo>
                    <a:lnTo>
                      <a:pt x="1065" y="158"/>
                    </a:lnTo>
                    <a:lnTo>
                      <a:pt x="1161" y="201"/>
                    </a:lnTo>
                    <a:lnTo>
                      <a:pt x="1123" y="113"/>
                    </a:lnTo>
                    <a:lnTo>
                      <a:pt x="1091" y="68"/>
                    </a:lnTo>
                    <a:lnTo>
                      <a:pt x="1065" y="38"/>
                    </a:ln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1" name="Freeform 396"/>
              <p:cNvSpPr>
                <a:spLocks/>
              </p:cNvSpPr>
              <p:nvPr/>
            </p:nvSpPr>
            <p:spPr bwMode="auto">
              <a:xfrm flipH="1">
                <a:off x="1078" y="2712"/>
                <a:ext cx="41" cy="50"/>
              </a:xfrm>
              <a:custGeom>
                <a:avLst/>
                <a:gdLst>
                  <a:gd name="T0" fmla="*/ 0 w 295"/>
                  <a:gd name="T1" fmla="*/ 0 h 263"/>
                  <a:gd name="T2" fmla="*/ 0 w 295"/>
                  <a:gd name="T3" fmla="*/ 0 h 263"/>
                  <a:gd name="T4" fmla="*/ 0 w 295"/>
                  <a:gd name="T5" fmla="*/ 0 h 263"/>
                  <a:gd name="T6" fmla="*/ 0 w 295"/>
                  <a:gd name="T7" fmla="*/ 0 h 263"/>
                  <a:gd name="T8" fmla="*/ 0 w 295"/>
                  <a:gd name="T9" fmla="*/ 0 h 263"/>
                  <a:gd name="T10" fmla="*/ 0 w 295"/>
                  <a:gd name="T11" fmla="*/ 0 h 263"/>
                  <a:gd name="T12" fmla="*/ 0 w 295"/>
                  <a:gd name="T13" fmla="*/ 0 h 263"/>
                  <a:gd name="T14" fmla="*/ 0 w 295"/>
                  <a:gd name="T15" fmla="*/ 0 h 263"/>
                  <a:gd name="T16" fmla="*/ 0 w 295"/>
                  <a:gd name="T17" fmla="*/ 0 h 263"/>
                  <a:gd name="T18" fmla="*/ 0 w 295"/>
                  <a:gd name="T19" fmla="*/ 0 h 263"/>
                  <a:gd name="T20" fmla="*/ 0 w 295"/>
                  <a:gd name="T21" fmla="*/ 0 h 263"/>
                  <a:gd name="T22" fmla="*/ 0 w 295"/>
                  <a:gd name="T23" fmla="*/ 0 h 263"/>
                  <a:gd name="T24" fmla="*/ 0 w 295"/>
                  <a:gd name="T25" fmla="*/ 0 h 263"/>
                  <a:gd name="T26" fmla="*/ 0 w 295"/>
                  <a:gd name="T27" fmla="*/ 0 h 263"/>
                  <a:gd name="T28" fmla="*/ 0 w 295"/>
                  <a:gd name="T29" fmla="*/ 0 h 263"/>
                  <a:gd name="T30" fmla="*/ 0 w 295"/>
                  <a:gd name="T31" fmla="*/ 0 h 263"/>
                  <a:gd name="T32" fmla="*/ 0 w 295"/>
                  <a:gd name="T33" fmla="*/ 0 h 263"/>
                  <a:gd name="T34" fmla="*/ 0 w 295"/>
                  <a:gd name="T35" fmla="*/ 0 h 263"/>
                  <a:gd name="T36" fmla="*/ 0 w 295"/>
                  <a:gd name="T37" fmla="*/ 0 h 263"/>
                  <a:gd name="T38" fmla="*/ 0 w 295"/>
                  <a:gd name="T39" fmla="*/ 0 h 263"/>
                  <a:gd name="T40" fmla="*/ 0 w 295"/>
                  <a:gd name="T41" fmla="*/ 0 h 263"/>
                  <a:gd name="T42" fmla="*/ 0 w 295"/>
                  <a:gd name="T43" fmla="*/ 0 h 263"/>
                  <a:gd name="T44" fmla="*/ 0 w 295"/>
                  <a:gd name="T45" fmla="*/ 0 h 26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95"/>
                  <a:gd name="T70" fmla="*/ 0 h 263"/>
                  <a:gd name="T71" fmla="*/ 295 w 295"/>
                  <a:gd name="T72" fmla="*/ 263 h 26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95" h="263">
                    <a:moveTo>
                      <a:pt x="0" y="0"/>
                    </a:moveTo>
                    <a:lnTo>
                      <a:pt x="0" y="21"/>
                    </a:lnTo>
                    <a:lnTo>
                      <a:pt x="38" y="71"/>
                    </a:lnTo>
                    <a:lnTo>
                      <a:pt x="75" y="99"/>
                    </a:lnTo>
                    <a:lnTo>
                      <a:pt x="152" y="158"/>
                    </a:lnTo>
                    <a:lnTo>
                      <a:pt x="184" y="182"/>
                    </a:lnTo>
                    <a:lnTo>
                      <a:pt x="260" y="239"/>
                    </a:lnTo>
                    <a:lnTo>
                      <a:pt x="178" y="213"/>
                    </a:lnTo>
                    <a:lnTo>
                      <a:pt x="97" y="188"/>
                    </a:lnTo>
                    <a:lnTo>
                      <a:pt x="16" y="182"/>
                    </a:lnTo>
                    <a:lnTo>
                      <a:pt x="22" y="207"/>
                    </a:lnTo>
                    <a:lnTo>
                      <a:pt x="152" y="231"/>
                    </a:lnTo>
                    <a:lnTo>
                      <a:pt x="222" y="257"/>
                    </a:lnTo>
                    <a:lnTo>
                      <a:pt x="260" y="263"/>
                    </a:lnTo>
                    <a:lnTo>
                      <a:pt x="292" y="252"/>
                    </a:lnTo>
                    <a:lnTo>
                      <a:pt x="295" y="222"/>
                    </a:lnTo>
                    <a:lnTo>
                      <a:pt x="269" y="199"/>
                    </a:lnTo>
                    <a:lnTo>
                      <a:pt x="232" y="162"/>
                    </a:lnTo>
                    <a:lnTo>
                      <a:pt x="188" y="112"/>
                    </a:lnTo>
                    <a:lnTo>
                      <a:pt x="144" y="56"/>
                    </a:lnTo>
                    <a:lnTo>
                      <a:pt x="91" y="17"/>
                    </a:lnTo>
                    <a:lnTo>
                      <a:pt x="35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2" name="Freeform 397"/>
              <p:cNvSpPr>
                <a:spLocks/>
              </p:cNvSpPr>
              <p:nvPr/>
            </p:nvSpPr>
            <p:spPr bwMode="auto">
              <a:xfrm flipH="1">
                <a:off x="1080" y="2670"/>
                <a:ext cx="36" cy="66"/>
              </a:xfrm>
              <a:custGeom>
                <a:avLst/>
                <a:gdLst>
                  <a:gd name="T0" fmla="*/ 0 w 270"/>
                  <a:gd name="T1" fmla="*/ 0 h 345"/>
                  <a:gd name="T2" fmla="*/ 0 w 270"/>
                  <a:gd name="T3" fmla="*/ 0 h 345"/>
                  <a:gd name="T4" fmla="*/ 0 w 270"/>
                  <a:gd name="T5" fmla="*/ 0 h 345"/>
                  <a:gd name="T6" fmla="*/ 0 w 270"/>
                  <a:gd name="T7" fmla="*/ 0 h 345"/>
                  <a:gd name="T8" fmla="*/ 0 w 270"/>
                  <a:gd name="T9" fmla="*/ 0 h 345"/>
                  <a:gd name="T10" fmla="*/ 0 w 270"/>
                  <a:gd name="T11" fmla="*/ 0 h 345"/>
                  <a:gd name="T12" fmla="*/ 0 w 270"/>
                  <a:gd name="T13" fmla="*/ 0 h 345"/>
                  <a:gd name="T14" fmla="*/ 0 w 270"/>
                  <a:gd name="T15" fmla="*/ 0 h 345"/>
                  <a:gd name="T16" fmla="*/ 0 w 270"/>
                  <a:gd name="T17" fmla="*/ 0 h 345"/>
                  <a:gd name="T18" fmla="*/ 0 w 270"/>
                  <a:gd name="T19" fmla="*/ 0 h 345"/>
                  <a:gd name="T20" fmla="*/ 0 w 270"/>
                  <a:gd name="T21" fmla="*/ 0 h 345"/>
                  <a:gd name="T22" fmla="*/ 0 w 270"/>
                  <a:gd name="T23" fmla="*/ 0 h 345"/>
                  <a:gd name="T24" fmla="*/ 0 w 270"/>
                  <a:gd name="T25" fmla="*/ 0 h 345"/>
                  <a:gd name="T26" fmla="*/ 0 w 270"/>
                  <a:gd name="T27" fmla="*/ 0 h 345"/>
                  <a:gd name="T28" fmla="*/ 0 w 270"/>
                  <a:gd name="T29" fmla="*/ 0 h 345"/>
                  <a:gd name="T30" fmla="*/ 0 w 270"/>
                  <a:gd name="T31" fmla="*/ 0 h 345"/>
                  <a:gd name="T32" fmla="*/ 0 w 270"/>
                  <a:gd name="T33" fmla="*/ 0 h 3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70"/>
                  <a:gd name="T52" fmla="*/ 0 h 345"/>
                  <a:gd name="T53" fmla="*/ 270 w 270"/>
                  <a:gd name="T54" fmla="*/ 345 h 34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70" h="345">
                    <a:moveTo>
                      <a:pt x="51" y="0"/>
                    </a:moveTo>
                    <a:lnTo>
                      <a:pt x="13" y="7"/>
                    </a:lnTo>
                    <a:lnTo>
                      <a:pt x="0" y="39"/>
                    </a:lnTo>
                    <a:lnTo>
                      <a:pt x="3" y="65"/>
                    </a:lnTo>
                    <a:lnTo>
                      <a:pt x="26" y="101"/>
                    </a:lnTo>
                    <a:lnTo>
                      <a:pt x="57" y="112"/>
                    </a:lnTo>
                    <a:lnTo>
                      <a:pt x="116" y="149"/>
                    </a:lnTo>
                    <a:lnTo>
                      <a:pt x="172" y="195"/>
                    </a:lnTo>
                    <a:lnTo>
                      <a:pt x="212" y="259"/>
                    </a:lnTo>
                    <a:lnTo>
                      <a:pt x="257" y="325"/>
                    </a:lnTo>
                    <a:lnTo>
                      <a:pt x="270" y="345"/>
                    </a:lnTo>
                    <a:lnTo>
                      <a:pt x="257" y="267"/>
                    </a:lnTo>
                    <a:lnTo>
                      <a:pt x="247" y="198"/>
                    </a:lnTo>
                    <a:lnTo>
                      <a:pt x="225" y="140"/>
                    </a:lnTo>
                    <a:lnTo>
                      <a:pt x="188" y="86"/>
                    </a:lnTo>
                    <a:lnTo>
                      <a:pt x="90" y="1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3" name="Freeform 398"/>
              <p:cNvSpPr>
                <a:spLocks/>
              </p:cNvSpPr>
              <p:nvPr/>
            </p:nvSpPr>
            <p:spPr bwMode="auto">
              <a:xfrm flipH="1">
                <a:off x="1084" y="2604"/>
                <a:ext cx="39" cy="39"/>
              </a:xfrm>
              <a:custGeom>
                <a:avLst/>
                <a:gdLst>
                  <a:gd name="T0" fmla="*/ 0 w 287"/>
                  <a:gd name="T1" fmla="*/ 0 h 199"/>
                  <a:gd name="T2" fmla="*/ 0 w 287"/>
                  <a:gd name="T3" fmla="*/ 0 h 199"/>
                  <a:gd name="T4" fmla="*/ 0 w 287"/>
                  <a:gd name="T5" fmla="*/ 0 h 199"/>
                  <a:gd name="T6" fmla="*/ 0 w 287"/>
                  <a:gd name="T7" fmla="*/ 0 h 199"/>
                  <a:gd name="T8" fmla="*/ 0 w 287"/>
                  <a:gd name="T9" fmla="*/ 0 h 199"/>
                  <a:gd name="T10" fmla="*/ 0 w 287"/>
                  <a:gd name="T11" fmla="*/ 0 h 199"/>
                  <a:gd name="T12" fmla="*/ 0 w 287"/>
                  <a:gd name="T13" fmla="*/ 0 h 199"/>
                  <a:gd name="T14" fmla="*/ 0 w 287"/>
                  <a:gd name="T15" fmla="*/ 0 h 199"/>
                  <a:gd name="T16" fmla="*/ 0 w 287"/>
                  <a:gd name="T17" fmla="*/ 0 h 199"/>
                  <a:gd name="T18" fmla="*/ 0 w 287"/>
                  <a:gd name="T19" fmla="*/ 0 h 1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7"/>
                  <a:gd name="T31" fmla="*/ 0 h 199"/>
                  <a:gd name="T32" fmla="*/ 287 w 287"/>
                  <a:gd name="T33" fmla="*/ 199 h 19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7" h="199">
                    <a:moveTo>
                      <a:pt x="0" y="199"/>
                    </a:moveTo>
                    <a:lnTo>
                      <a:pt x="49" y="156"/>
                    </a:lnTo>
                    <a:lnTo>
                      <a:pt x="130" y="125"/>
                    </a:lnTo>
                    <a:lnTo>
                      <a:pt x="185" y="111"/>
                    </a:lnTo>
                    <a:lnTo>
                      <a:pt x="287" y="0"/>
                    </a:lnTo>
                    <a:lnTo>
                      <a:pt x="211" y="44"/>
                    </a:lnTo>
                    <a:lnTo>
                      <a:pt x="142" y="74"/>
                    </a:lnTo>
                    <a:lnTo>
                      <a:pt x="93" y="99"/>
                    </a:lnTo>
                    <a:lnTo>
                      <a:pt x="68" y="125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4" name="Freeform 399"/>
              <p:cNvSpPr>
                <a:spLocks/>
              </p:cNvSpPr>
              <p:nvPr/>
            </p:nvSpPr>
            <p:spPr bwMode="auto">
              <a:xfrm flipH="1">
                <a:off x="1131" y="2675"/>
                <a:ext cx="22" cy="99"/>
              </a:xfrm>
              <a:custGeom>
                <a:avLst/>
                <a:gdLst>
                  <a:gd name="T0" fmla="*/ 0 w 162"/>
                  <a:gd name="T1" fmla="*/ 0 h 514"/>
                  <a:gd name="T2" fmla="*/ 0 w 162"/>
                  <a:gd name="T3" fmla="*/ 0 h 514"/>
                  <a:gd name="T4" fmla="*/ 0 w 162"/>
                  <a:gd name="T5" fmla="*/ 0 h 514"/>
                  <a:gd name="T6" fmla="*/ 0 w 162"/>
                  <a:gd name="T7" fmla="*/ 0 h 514"/>
                  <a:gd name="T8" fmla="*/ 0 w 162"/>
                  <a:gd name="T9" fmla="*/ 0 h 514"/>
                  <a:gd name="T10" fmla="*/ 0 w 162"/>
                  <a:gd name="T11" fmla="*/ 0 h 514"/>
                  <a:gd name="T12" fmla="*/ 0 w 162"/>
                  <a:gd name="T13" fmla="*/ 0 h 514"/>
                  <a:gd name="T14" fmla="*/ 0 w 162"/>
                  <a:gd name="T15" fmla="*/ 0 h 514"/>
                  <a:gd name="T16" fmla="*/ 0 w 162"/>
                  <a:gd name="T17" fmla="*/ 0 h 514"/>
                  <a:gd name="T18" fmla="*/ 0 w 162"/>
                  <a:gd name="T19" fmla="*/ 0 h 514"/>
                  <a:gd name="T20" fmla="*/ 0 w 162"/>
                  <a:gd name="T21" fmla="*/ 0 h 514"/>
                  <a:gd name="T22" fmla="*/ 0 w 162"/>
                  <a:gd name="T23" fmla="*/ 0 h 514"/>
                  <a:gd name="T24" fmla="*/ 0 w 162"/>
                  <a:gd name="T25" fmla="*/ 0 h 514"/>
                  <a:gd name="T26" fmla="*/ 0 w 162"/>
                  <a:gd name="T27" fmla="*/ 0 h 514"/>
                  <a:gd name="T28" fmla="*/ 0 w 162"/>
                  <a:gd name="T29" fmla="*/ 0 h 514"/>
                  <a:gd name="T30" fmla="*/ 0 w 162"/>
                  <a:gd name="T31" fmla="*/ 0 h 514"/>
                  <a:gd name="T32" fmla="*/ 0 w 162"/>
                  <a:gd name="T33" fmla="*/ 0 h 514"/>
                  <a:gd name="T34" fmla="*/ 0 w 162"/>
                  <a:gd name="T35" fmla="*/ 0 h 514"/>
                  <a:gd name="T36" fmla="*/ 0 w 162"/>
                  <a:gd name="T37" fmla="*/ 0 h 5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2"/>
                  <a:gd name="T58" fmla="*/ 0 h 514"/>
                  <a:gd name="T59" fmla="*/ 162 w 162"/>
                  <a:gd name="T60" fmla="*/ 514 h 5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2" h="514">
                    <a:moveTo>
                      <a:pt x="0" y="514"/>
                    </a:moveTo>
                    <a:lnTo>
                      <a:pt x="81" y="514"/>
                    </a:lnTo>
                    <a:lnTo>
                      <a:pt x="106" y="508"/>
                    </a:lnTo>
                    <a:lnTo>
                      <a:pt x="106" y="489"/>
                    </a:lnTo>
                    <a:lnTo>
                      <a:pt x="124" y="470"/>
                    </a:lnTo>
                    <a:lnTo>
                      <a:pt x="150" y="451"/>
                    </a:lnTo>
                    <a:lnTo>
                      <a:pt x="137" y="433"/>
                    </a:lnTo>
                    <a:lnTo>
                      <a:pt x="137" y="407"/>
                    </a:lnTo>
                    <a:lnTo>
                      <a:pt x="156" y="376"/>
                    </a:lnTo>
                    <a:lnTo>
                      <a:pt x="156" y="344"/>
                    </a:lnTo>
                    <a:lnTo>
                      <a:pt x="144" y="306"/>
                    </a:lnTo>
                    <a:lnTo>
                      <a:pt x="144" y="224"/>
                    </a:lnTo>
                    <a:lnTo>
                      <a:pt x="162" y="150"/>
                    </a:lnTo>
                    <a:lnTo>
                      <a:pt x="156" y="94"/>
                    </a:lnTo>
                    <a:lnTo>
                      <a:pt x="156" y="0"/>
                    </a:lnTo>
                    <a:lnTo>
                      <a:pt x="106" y="142"/>
                    </a:lnTo>
                    <a:lnTo>
                      <a:pt x="62" y="275"/>
                    </a:lnTo>
                    <a:lnTo>
                      <a:pt x="32" y="419"/>
                    </a:lnTo>
                    <a:lnTo>
                      <a:pt x="0" y="514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5" name="Freeform 400"/>
              <p:cNvSpPr>
                <a:spLocks/>
              </p:cNvSpPr>
              <p:nvPr/>
            </p:nvSpPr>
            <p:spPr bwMode="auto">
              <a:xfrm flipH="1">
                <a:off x="1081" y="2783"/>
                <a:ext cx="39" cy="18"/>
              </a:xfrm>
              <a:custGeom>
                <a:avLst/>
                <a:gdLst>
                  <a:gd name="T0" fmla="*/ 0 w 289"/>
                  <a:gd name="T1" fmla="*/ 0 h 97"/>
                  <a:gd name="T2" fmla="*/ 0 w 289"/>
                  <a:gd name="T3" fmla="*/ 0 h 97"/>
                  <a:gd name="T4" fmla="*/ 0 w 289"/>
                  <a:gd name="T5" fmla="*/ 0 h 97"/>
                  <a:gd name="T6" fmla="*/ 0 w 289"/>
                  <a:gd name="T7" fmla="*/ 0 h 97"/>
                  <a:gd name="T8" fmla="*/ 0 w 289"/>
                  <a:gd name="T9" fmla="*/ 0 h 97"/>
                  <a:gd name="T10" fmla="*/ 0 w 289"/>
                  <a:gd name="T11" fmla="*/ 0 h 97"/>
                  <a:gd name="T12" fmla="*/ 0 w 289"/>
                  <a:gd name="T13" fmla="*/ 0 h 97"/>
                  <a:gd name="T14" fmla="*/ 0 w 289"/>
                  <a:gd name="T15" fmla="*/ 0 h 97"/>
                  <a:gd name="T16" fmla="*/ 0 w 289"/>
                  <a:gd name="T17" fmla="*/ 0 h 97"/>
                  <a:gd name="T18" fmla="*/ 0 w 289"/>
                  <a:gd name="T19" fmla="*/ 0 h 97"/>
                  <a:gd name="T20" fmla="*/ 0 w 289"/>
                  <a:gd name="T21" fmla="*/ 0 h 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89"/>
                  <a:gd name="T34" fmla="*/ 0 h 97"/>
                  <a:gd name="T35" fmla="*/ 289 w 289"/>
                  <a:gd name="T36" fmla="*/ 97 h 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89" h="97">
                    <a:moveTo>
                      <a:pt x="232" y="47"/>
                    </a:moveTo>
                    <a:lnTo>
                      <a:pt x="168" y="19"/>
                    </a:lnTo>
                    <a:lnTo>
                      <a:pt x="110" y="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15" y="37"/>
                    </a:lnTo>
                    <a:lnTo>
                      <a:pt x="45" y="61"/>
                    </a:lnTo>
                    <a:lnTo>
                      <a:pt x="113" y="79"/>
                    </a:lnTo>
                    <a:lnTo>
                      <a:pt x="219" y="97"/>
                    </a:lnTo>
                    <a:lnTo>
                      <a:pt x="289" y="91"/>
                    </a:lnTo>
                    <a:lnTo>
                      <a:pt x="232" y="4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6" name="Freeform 401"/>
              <p:cNvSpPr>
                <a:spLocks/>
              </p:cNvSpPr>
              <p:nvPr/>
            </p:nvSpPr>
            <p:spPr bwMode="auto">
              <a:xfrm flipH="1">
                <a:off x="1128" y="2791"/>
                <a:ext cx="25" cy="42"/>
              </a:xfrm>
              <a:custGeom>
                <a:avLst/>
                <a:gdLst>
                  <a:gd name="T0" fmla="*/ 0 w 176"/>
                  <a:gd name="T1" fmla="*/ 0 h 216"/>
                  <a:gd name="T2" fmla="*/ 0 w 176"/>
                  <a:gd name="T3" fmla="*/ 0 h 216"/>
                  <a:gd name="T4" fmla="*/ 0 w 176"/>
                  <a:gd name="T5" fmla="*/ 0 h 216"/>
                  <a:gd name="T6" fmla="*/ 0 w 176"/>
                  <a:gd name="T7" fmla="*/ 0 h 216"/>
                  <a:gd name="T8" fmla="*/ 0 w 176"/>
                  <a:gd name="T9" fmla="*/ 0 h 216"/>
                  <a:gd name="T10" fmla="*/ 0 w 176"/>
                  <a:gd name="T11" fmla="*/ 0 h 216"/>
                  <a:gd name="T12" fmla="*/ 0 w 176"/>
                  <a:gd name="T13" fmla="*/ 0 h 216"/>
                  <a:gd name="T14" fmla="*/ 0 w 176"/>
                  <a:gd name="T15" fmla="*/ 0 h 216"/>
                  <a:gd name="T16" fmla="*/ 0 w 176"/>
                  <a:gd name="T17" fmla="*/ 0 h 216"/>
                  <a:gd name="T18" fmla="*/ 0 w 176"/>
                  <a:gd name="T19" fmla="*/ 0 h 216"/>
                  <a:gd name="T20" fmla="*/ 0 w 176"/>
                  <a:gd name="T21" fmla="*/ 0 h 216"/>
                  <a:gd name="T22" fmla="*/ 0 w 176"/>
                  <a:gd name="T23" fmla="*/ 0 h 216"/>
                  <a:gd name="T24" fmla="*/ 0 w 176"/>
                  <a:gd name="T25" fmla="*/ 0 h 2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6"/>
                  <a:gd name="T40" fmla="*/ 0 h 216"/>
                  <a:gd name="T41" fmla="*/ 176 w 176"/>
                  <a:gd name="T42" fmla="*/ 216 h 2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6" h="216">
                    <a:moveTo>
                      <a:pt x="81" y="59"/>
                    </a:moveTo>
                    <a:lnTo>
                      <a:pt x="59" y="14"/>
                    </a:lnTo>
                    <a:lnTo>
                      <a:pt x="26" y="0"/>
                    </a:lnTo>
                    <a:lnTo>
                      <a:pt x="3" y="11"/>
                    </a:lnTo>
                    <a:lnTo>
                      <a:pt x="0" y="35"/>
                    </a:lnTo>
                    <a:lnTo>
                      <a:pt x="15" y="76"/>
                    </a:lnTo>
                    <a:lnTo>
                      <a:pt x="40" y="115"/>
                    </a:lnTo>
                    <a:lnTo>
                      <a:pt x="71" y="150"/>
                    </a:lnTo>
                    <a:lnTo>
                      <a:pt x="113" y="185"/>
                    </a:lnTo>
                    <a:lnTo>
                      <a:pt x="176" y="216"/>
                    </a:lnTo>
                    <a:lnTo>
                      <a:pt x="119" y="153"/>
                    </a:lnTo>
                    <a:lnTo>
                      <a:pt x="100" y="108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7" name="Freeform 402"/>
              <p:cNvSpPr>
                <a:spLocks/>
              </p:cNvSpPr>
              <p:nvPr/>
            </p:nvSpPr>
            <p:spPr bwMode="auto">
              <a:xfrm flipH="1">
                <a:off x="1057" y="2571"/>
                <a:ext cx="57" cy="52"/>
              </a:xfrm>
              <a:custGeom>
                <a:avLst/>
                <a:gdLst>
                  <a:gd name="T0" fmla="*/ 0 w 418"/>
                  <a:gd name="T1" fmla="*/ 0 h 260"/>
                  <a:gd name="T2" fmla="*/ 0 w 418"/>
                  <a:gd name="T3" fmla="*/ 0 h 260"/>
                  <a:gd name="T4" fmla="*/ 0 w 418"/>
                  <a:gd name="T5" fmla="*/ 0 h 260"/>
                  <a:gd name="T6" fmla="*/ 0 w 418"/>
                  <a:gd name="T7" fmla="*/ 0 h 260"/>
                  <a:gd name="T8" fmla="*/ 0 w 418"/>
                  <a:gd name="T9" fmla="*/ 0 h 260"/>
                  <a:gd name="T10" fmla="*/ 0 w 418"/>
                  <a:gd name="T11" fmla="*/ 0 h 260"/>
                  <a:gd name="T12" fmla="*/ 0 w 418"/>
                  <a:gd name="T13" fmla="*/ 0 h 260"/>
                  <a:gd name="T14" fmla="*/ 0 w 418"/>
                  <a:gd name="T15" fmla="*/ 0 h 260"/>
                  <a:gd name="T16" fmla="*/ 0 w 418"/>
                  <a:gd name="T17" fmla="*/ 0 h 260"/>
                  <a:gd name="T18" fmla="*/ 0 w 418"/>
                  <a:gd name="T19" fmla="*/ 0 h 260"/>
                  <a:gd name="T20" fmla="*/ 0 w 418"/>
                  <a:gd name="T21" fmla="*/ 0 h 260"/>
                  <a:gd name="T22" fmla="*/ 0 w 418"/>
                  <a:gd name="T23" fmla="*/ 0 h 2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8"/>
                  <a:gd name="T37" fmla="*/ 0 h 260"/>
                  <a:gd name="T38" fmla="*/ 418 w 418"/>
                  <a:gd name="T39" fmla="*/ 260 h 2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8" h="260">
                    <a:moveTo>
                      <a:pt x="0" y="260"/>
                    </a:moveTo>
                    <a:lnTo>
                      <a:pt x="13" y="153"/>
                    </a:lnTo>
                    <a:lnTo>
                      <a:pt x="101" y="116"/>
                    </a:lnTo>
                    <a:lnTo>
                      <a:pt x="220" y="69"/>
                    </a:lnTo>
                    <a:lnTo>
                      <a:pt x="304" y="35"/>
                    </a:lnTo>
                    <a:lnTo>
                      <a:pt x="386" y="0"/>
                    </a:lnTo>
                    <a:lnTo>
                      <a:pt x="418" y="76"/>
                    </a:lnTo>
                    <a:lnTo>
                      <a:pt x="341" y="119"/>
                    </a:lnTo>
                    <a:lnTo>
                      <a:pt x="252" y="150"/>
                    </a:lnTo>
                    <a:lnTo>
                      <a:pt x="182" y="170"/>
                    </a:lnTo>
                    <a:lnTo>
                      <a:pt x="98" y="216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8" name="Freeform 403"/>
              <p:cNvSpPr>
                <a:spLocks/>
              </p:cNvSpPr>
              <p:nvPr/>
            </p:nvSpPr>
            <p:spPr bwMode="auto">
              <a:xfrm flipH="1">
                <a:off x="992" y="2806"/>
                <a:ext cx="117" cy="226"/>
              </a:xfrm>
              <a:custGeom>
                <a:avLst/>
                <a:gdLst>
                  <a:gd name="T0" fmla="*/ 0 w 863"/>
                  <a:gd name="T1" fmla="*/ 0 h 1164"/>
                  <a:gd name="T2" fmla="*/ 0 w 863"/>
                  <a:gd name="T3" fmla="*/ 0 h 1164"/>
                  <a:gd name="T4" fmla="*/ 0 w 863"/>
                  <a:gd name="T5" fmla="*/ 0 h 1164"/>
                  <a:gd name="T6" fmla="*/ 0 w 863"/>
                  <a:gd name="T7" fmla="*/ 0 h 1164"/>
                  <a:gd name="T8" fmla="*/ 0 w 863"/>
                  <a:gd name="T9" fmla="*/ 0 h 1164"/>
                  <a:gd name="T10" fmla="*/ 0 w 863"/>
                  <a:gd name="T11" fmla="*/ 0 h 1164"/>
                  <a:gd name="T12" fmla="*/ 0 w 863"/>
                  <a:gd name="T13" fmla="*/ 0 h 1164"/>
                  <a:gd name="T14" fmla="*/ 0 w 863"/>
                  <a:gd name="T15" fmla="*/ 0 h 1164"/>
                  <a:gd name="T16" fmla="*/ 0 w 863"/>
                  <a:gd name="T17" fmla="*/ 0 h 1164"/>
                  <a:gd name="T18" fmla="*/ 0 w 863"/>
                  <a:gd name="T19" fmla="*/ 0 h 1164"/>
                  <a:gd name="T20" fmla="*/ 0 w 863"/>
                  <a:gd name="T21" fmla="*/ 0 h 1164"/>
                  <a:gd name="T22" fmla="*/ 0 w 863"/>
                  <a:gd name="T23" fmla="*/ 0 h 1164"/>
                  <a:gd name="T24" fmla="*/ 0 w 863"/>
                  <a:gd name="T25" fmla="*/ 0 h 1164"/>
                  <a:gd name="T26" fmla="*/ 0 w 863"/>
                  <a:gd name="T27" fmla="*/ 0 h 1164"/>
                  <a:gd name="T28" fmla="*/ 0 w 863"/>
                  <a:gd name="T29" fmla="*/ 0 h 1164"/>
                  <a:gd name="T30" fmla="*/ 0 w 863"/>
                  <a:gd name="T31" fmla="*/ 0 h 1164"/>
                  <a:gd name="T32" fmla="*/ 0 w 863"/>
                  <a:gd name="T33" fmla="*/ 0 h 1164"/>
                  <a:gd name="T34" fmla="*/ 0 w 863"/>
                  <a:gd name="T35" fmla="*/ 0 h 1164"/>
                  <a:gd name="T36" fmla="*/ 0 w 863"/>
                  <a:gd name="T37" fmla="*/ 0 h 1164"/>
                  <a:gd name="T38" fmla="*/ 0 w 863"/>
                  <a:gd name="T39" fmla="*/ 0 h 1164"/>
                  <a:gd name="T40" fmla="*/ 0 w 863"/>
                  <a:gd name="T41" fmla="*/ 0 h 1164"/>
                  <a:gd name="T42" fmla="*/ 0 w 863"/>
                  <a:gd name="T43" fmla="*/ 0 h 1164"/>
                  <a:gd name="T44" fmla="*/ 0 w 863"/>
                  <a:gd name="T45" fmla="*/ 0 h 1164"/>
                  <a:gd name="T46" fmla="*/ 0 w 863"/>
                  <a:gd name="T47" fmla="*/ 0 h 116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63"/>
                  <a:gd name="T73" fmla="*/ 0 h 1164"/>
                  <a:gd name="T74" fmla="*/ 863 w 863"/>
                  <a:gd name="T75" fmla="*/ 1164 h 116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63" h="1164">
                    <a:moveTo>
                      <a:pt x="385" y="172"/>
                    </a:moveTo>
                    <a:lnTo>
                      <a:pt x="543" y="158"/>
                    </a:lnTo>
                    <a:lnTo>
                      <a:pt x="637" y="133"/>
                    </a:lnTo>
                    <a:lnTo>
                      <a:pt x="667" y="90"/>
                    </a:lnTo>
                    <a:lnTo>
                      <a:pt x="667" y="52"/>
                    </a:lnTo>
                    <a:lnTo>
                      <a:pt x="694" y="20"/>
                    </a:lnTo>
                    <a:lnTo>
                      <a:pt x="782" y="0"/>
                    </a:lnTo>
                    <a:lnTo>
                      <a:pt x="863" y="7"/>
                    </a:lnTo>
                    <a:lnTo>
                      <a:pt x="763" y="907"/>
                    </a:lnTo>
                    <a:lnTo>
                      <a:pt x="694" y="990"/>
                    </a:lnTo>
                    <a:lnTo>
                      <a:pt x="605" y="1071"/>
                    </a:lnTo>
                    <a:lnTo>
                      <a:pt x="481" y="1134"/>
                    </a:lnTo>
                    <a:lnTo>
                      <a:pt x="334" y="1153"/>
                    </a:lnTo>
                    <a:lnTo>
                      <a:pt x="138" y="1164"/>
                    </a:lnTo>
                    <a:lnTo>
                      <a:pt x="25" y="1147"/>
                    </a:lnTo>
                    <a:lnTo>
                      <a:pt x="0" y="1083"/>
                    </a:lnTo>
                    <a:lnTo>
                      <a:pt x="13" y="1001"/>
                    </a:lnTo>
                    <a:lnTo>
                      <a:pt x="95" y="750"/>
                    </a:lnTo>
                    <a:lnTo>
                      <a:pt x="163" y="499"/>
                    </a:lnTo>
                    <a:lnTo>
                      <a:pt x="195" y="310"/>
                    </a:lnTo>
                    <a:lnTo>
                      <a:pt x="195" y="259"/>
                    </a:lnTo>
                    <a:lnTo>
                      <a:pt x="239" y="190"/>
                    </a:lnTo>
                    <a:lnTo>
                      <a:pt x="291" y="172"/>
                    </a:lnTo>
                    <a:lnTo>
                      <a:pt x="385" y="172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9" name="Freeform 404"/>
              <p:cNvSpPr>
                <a:spLocks/>
              </p:cNvSpPr>
              <p:nvPr/>
            </p:nvSpPr>
            <p:spPr bwMode="auto">
              <a:xfrm flipH="1">
                <a:off x="995" y="2818"/>
                <a:ext cx="101" cy="205"/>
              </a:xfrm>
              <a:custGeom>
                <a:avLst/>
                <a:gdLst>
                  <a:gd name="T0" fmla="*/ 0 w 743"/>
                  <a:gd name="T1" fmla="*/ 0 h 1068"/>
                  <a:gd name="T2" fmla="*/ 0 w 743"/>
                  <a:gd name="T3" fmla="*/ 0 h 1068"/>
                  <a:gd name="T4" fmla="*/ 0 w 743"/>
                  <a:gd name="T5" fmla="*/ 0 h 1068"/>
                  <a:gd name="T6" fmla="*/ 0 w 743"/>
                  <a:gd name="T7" fmla="*/ 0 h 1068"/>
                  <a:gd name="T8" fmla="*/ 0 w 743"/>
                  <a:gd name="T9" fmla="*/ 0 h 1068"/>
                  <a:gd name="T10" fmla="*/ 0 w 743"/>
                  <a:gd name="T11" fmla="*/ 0 h 1068"/>
                  <a:gd name="T12" fmla="*/ 0 w 743"/>
                  <a:gd name="T13" fmla="*/ 0 h 1068"/>
                  <a:gd name="T14" fmla="*/ 0 w 743"/>
                  <a:gd name="T15" fmla="*/ 0 h 1068"/>
                  <a:gd name="T16" fmla="*/ 0 w 743"/>
                  <a:gd name="T17" fmla="*/ 0 h 1068"/>
                  <a:gd name="T18" fmla="*/ 0 w 743"/>
                  <a:gd name="T19" fmla="*/ 0 h 1068"/>
                  <a:gd name="T20" fmla="*/ 0 w 743"/>
                  <a:gd name="T21" fmla="*/ 0 h 1068"/>
                  <a:gd name="T22" fmla="*/ 0 w 743"/>
                  <a:gd name="T23" fmla="*/ 0 h 1068"/>
                  <a:gd name="T24" fmla="*/ 0 w 743"/>
                  <a:gd name="T25" fmla="*/ 0 h 1068"/>
                  <a:gd name="T26" fmla="*/ 0 w 743"/>
                  <a:gd name="T27" fmla="*/ 0 h 1068"/>
                  <a:gd name="T28" fmla="*/ 0 w 743"/>
                  <a:gd name="T29" fmla="*/ 0 h 1068"/>
                  <a:gd name="T30" fmla="*/ 0 w 743"/>
                  <a:gd name="T31" fmla="*/ 0 h 1068"/>
                  <a:gd name="T32" fmla="*/ 0 w 743"/>
                  <a:gd name="T33" fmla="*/ 0 h 1068"/>
                  <a:gd name="T34" fmla="*/ 0 w 743"/>
                  <a:gd name="T35" fmla="*/ 0 h 1068"/>
                  <a:gd name="T36" fmla="*/ 0 w 743"/>
                  <a:gd name="T37" fmla="*/ 0 h 1068"/>
                  <a:gd name="T38" fmla="*/ 0 w 743"/>
                  <a:gd name="T39" fmla="*/ 0 h 1068"/>
                  <a:gd name="T40" fmla="*/ 0 w 743"/>
                  <a:gd name="T41" fmla="*/ 0 h 10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3"/>
                  <a:gd name="T64" fmla="*/ 0 h 1068"/>
                  <a:gd name="T65" fmla="*/ 743 w 743"/>
                  <a:gd name="T66" fmla="*/ 1068 h 10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3" h="1068">
                    <a:moveTo>
                      <a:pt x="257" y="214"/>
                    </a:moveTo>
                    <a:lnTo>
                      <a:pt x="397" y="207"/>
                    </a:lnTo>
                    <a:lnTo>
                      <a:pt x="542" y="182"/>
                    </a:lnTo>
                    <a:lnTo>
                      <a:pt x="628" y="138"/>
                    </a:lnTo>
                    <a:lnTo>
                      <a:pt x="679" y="100"/>
                    </a:lnTo>
                    <a:lnTo>
                      <a:pt x="743" y="0"/>
                    </a:lnTo>
                    <a:lnTo>
                      <a:pt x="648" y="822"/>
                    </a:lnTo>
                    <a:lnTo>
                      <a:pt x="585" y="898"/>
                    </a:lnTo>
                    <a:lnTo>
                      <a:pt x="516" y="967"/>
                    </a:lnTo>
                    <a:lnTo>
                      <a:pt x="428" y="1016"/>
                    </a:lnTo>
                    <a:lnTo>
                      <a:pt x="353" y="1042"/>
                    </a:lnTo>
                    <a:lnTo>
                      <a:pt x="257" y="1055"/>
                    </a:lnTo>
                    <a:lnTo>
                      <a:pt x="170" y="1068"/>
                    </a:lnTo>
                    <a:lnTo>
                      <a:pt x="69" y="1068"/>
                    </a:lnTo>
                    <a:lnTo>
                      <a:pt x="24" y="1055"/>
                    </a:lnTo>
                    <a:lnTo>
                      <a:pt x="0" y="1016"/>
                    </a:lnTo>
                    <a:lnTo>
                      <a:pt x="11" y="956"/>
                    </a:lnTo>
                    <a:lnTo>
                      <a:pt x="75" y="809"/>
                    </a:lnTo>
                    <a:lnTo>
                      <a:pt x="184" y="321"/>
                    </a:lnTo>
                    <a:lnTo>
                      <a:pt x="201" y="252"/>
                    </a:lnTo>
                    <a:lnTo>
                      <a:pt x="257" y="214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573" name="Text Box 405"/>
            <p:cNvSpPr txBox="1">
              <a:spLocks noChangeArrowheads="1"/>
            </p:cNvSpPr>
            <p:nvPr/>
          </p:nvSpPr>
          <p:spPr bwMode="auto">
            <a:xfrm>
              <a:off x="1975" y="747"/>
              <a:ext cx="52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val 2"/>
          <p:cNvSpPr>
            <a:spLocks noChangeArrowheads="1"/>
          </p:cNvSpPr>
          <p:nvPr/>
        </p:nvSpPr>
        <p:spPr bwMode="auto">
          <a:xfrm>
            <a:off x="395288" y="53975"/>
            <a:ext cx="8540750" cy="49895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4000">
              <a:latin typeface="Arial" charset="0"/>
            </a:endParaRPr>
          </a:p>
        </p:txBody>
      </p:sp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1403350" y="623888"/>
            <a:ext cx="6313488" cy="3667125"/>
          </a:xfrm>
          <a:prstGeom prst="ellipse">
            <a:avLst/>
          </a:prstGeom>
          <a:solidFill>
            <a:srgbClr val="00FFCC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2555875" y="1268413"/>
            <a:ext cx="3816350" cy="2303462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V="1">
            <a:off x="3124200" y="2563813"/>
            <a:ext cx="871538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V="1">
            <a:off x="4572000" y="2132013"/>
            <a:ext cx="647700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3851275" y="2454275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一级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6553200" y="4376738"/>
            <a:ext cx="1763713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2362200" y="4300538"/>
            <a:ext cx="193675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3429000" y="4376738"/>
            <a:ext cx="350838" cy="923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6084888" y="4376738"/>
            <a:ext cx="239712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6477000" y="4376738"/>
            <a:ext cx="615950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916238" y="3787775"/>
            <a:ext cx="5762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235200" y="3652838"/>
            <a:ext cx="6350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011863" y="2852738"/>
            <a:ext cx="9366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 flipV="1">
            <a:off x="5891213" y="3690938"/>
            <a:ext cx="446087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V="1">
            <a:off x="5076825" y="3690938"/>
            <a:ext cx="714375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2627313" y="1701800"/>
            <a:ext cx="6477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>
            <a:off x="5437188" y="1341438"/>
            <a:ext cx="6477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5894388" y="2132013"/>
            <a:ext cx="83820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5791200" y="2916238"/>
            <a:ext cx="9048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4932363" y="2708275"/>
            <a:ext cx="935037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flipV="1">
            <a:off x="4859338" y="2865438"/>
            <a:ext cx="1000125" cy="58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5395913" y="2928938"/>
            <a:ext cx="471487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3162300" y="2779713"/>
            <a:ext cx="68897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3124200" y="2928938"/>
            <a:ext cx="709613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4356100" y="32115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1187450" y="4300538"/>
            <a:ext cx="946150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H="1">
            <a:off x="2971800" y="2878138"/>
            <a:ext cx="1143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3779838" y="25638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一级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3708400" y="2687638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3851275" y="3619500"/>
            <a:ext cx="965200" cy="600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1765300" y="40036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1981200" y="1341438"/>
            <a:ext cx="935038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5724525" y="1100138"/>
            <a:ext cx="863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4" name="Oval 36"/>
          <p:cNvSpPr>
            <a:spLocks noChangeArrowheads="1"/>
          </p:cNvSpPr>
          <p:nvPr/>
        </p:nvSpPr>
        <p:spPr bwMode="auto">
          <a:xfrm>
            <a:off x="4643438" y="4437063"/>
            <a:ext cx="947737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公司</a:t>
            </a:r>
          </a:p>
        </p:txBody>
      </p:sp>
      <p:sp>
        <p:nvSpPr>
          <p:cNvPr id="12325" name="Oval 37"/>
          <p:cNvSpPr>
            <a:spLocks noChangeArrowheads="1"/>
          </p:cNvSpPr>
          <p:nvPr/>
        </p:nvSpPr>
        <p:spPr bwMode="auto">
          <a:xfrm>
            <a:off x="3049588" y="4338638"/>
            <a:ext cx="946150" cy="3857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6" name="Oval 38"/>
          <p:cNvSpPr>
            <a:spLocks noChangeArrowheads="1"/>
          </p:cNvSpPr>
          <p:nvPr/>
        </p:nvSpPr>
        <p:spPr bwMode="auto">
          <a:xfrm>
            <a:off x="5867400" y="41989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grpSp>
        <p:nvGrpSpPr>
          <p:cNvPr id="12327" name="Group 39"/>
          <p:cNvGrpSpPr>
            <a:grpSpLocks/>
          </p:cNvGrpSpPr>
          <p:nvPr/>
        </p:nvGrpSpPr>
        <p:grpSpPr bwMode="auto">
          <a:xfrm>
            <a:off x="2195513" y="4983163"/>
            <a:ext cx="898525" cy="533400"/>
            <a:chOff x="1200" y="2688"/>
            <a:chExt cx="566" cy="336"/>
          </a:xfrm>
        </p:grpSpPr>
        <p:grpSp>
          <p:nvGrpSpPr>
            <p:cNvPr id="12417" name="Group 40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419" name="Oval 41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0" name="Oval 42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1" name="Oval 43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2" name="Oval 44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3" name="Oval 45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4" name="Oval 46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5" name="Oval 47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6" name="Oval 48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7" name="Freeform 49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8" name="Freeform 50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9" name="Freeform 51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18" name="Text Box 52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28" name="Group 53"/>
          <p:cNvGrpSpPr>
            <a:grpSpLocks/>
          </p:cNvGrpSpPr>
          <p:nvPr/>
        </p:nvGrpSpPr>
        <p:grpSpPr bwMode="auto">
          <a:xfrm>
            <a:off x="3348038" y="5054600"/>
            <a:ext cx="898525" cy="533400"/>
            <a:chOff x="1200" y="2688"/>
            <a:chExt cx="566" cy="336"/>
          </a:xfrm>
        </p:grpSpPr>
        <p:grpSp>
          <p:nvGrpSpPr>
            <p:cNvPr id="12404" name="Group 54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406" name="Oval 55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7" name="Oval 56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8" name="Oval 57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9" name="Oval 58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0" name="Oval 59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1" name="Oval 60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2" name="Oval 61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3" name="Oval 62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4" name="Freeform 63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5" name="Freeform 64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6" name="Freeform 65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05" name="Text Box 66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29" name="Group 67"/>
          <p:cNvGrpSpPr>
            <a:grpSpLocks/>
          </p:cNvGrpSpPr>
          <p:nvPr/>
        </p:nvGrpSpPr>
        <p:grpSpPr bwMode="auto">
          <a:xfrm>
            <a:off x="5638800" y="5054600"/>
            <a:ext cx="898525" cy="533400"/>
            <a:chOff x="1200" y="2688"/>
            <a:chExt cx="566" cy="336"/>
          </a:xfrm>
        </p:grpSpPr>
        <p:grpSp>
          <p:nvGrpSpPr>
            <p:cNvPr id="12391" name="Group 68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393" name="Oval 69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4" name="Oval 70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5" name="Oval 71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" name="Oval 72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7" name="Oval 73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8" name="Oval 74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9" name="Oval 75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0" name="Oval 76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1" name="Freeform 77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2" name="Freeform 78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3" name="Freeform 79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92" name="Text Box 80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30" name="Group 81"/>
          <p:cNvGrpSpPr>
            <a:grpSpLocks/>
          </p:cNvGrpSpPr>
          <p:nvPr/>
        </p:nvGrpSpPr>
        <p:grpSpPr bwMode="auto">
          <a:xfrm>
            <a:off x="6757988" y="4911725"/>
            <a:ext cx="898525" cy="533400"/>
            <a:chOff x="1200" y="2688"/>
            <a:chExt cx="566" cy="336"/>
          </a:xfrm>
        </p:grpSpPr>
        <p:grpSp>
          <p:nvGrpSpPr>
            <p:cNvPr id="12378" name="Group 82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380" name="Oval 83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1" name="Oval 84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2" name="Oval 85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3" name="Oval 86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4" name="Oval 87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5" name="Oval 88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6" name="Oval 89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7" name="Oval 90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8" name="Freeform 91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89" name="Freeform 92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90" name="Freeform 93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79" name="Text Box 94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sp>
        <p:nvSpPr>
          <p:cNvPr id="12331" name="Line 95"/>
          <p:cNvSpPr>
            <a:spLocks noChangeShapeType="1"/>
          </p:cNvSpPr>
          <p:nvPr/>
        </p:nvSpPr>
        <p:spPr bwMode="auto">
          <a:xfrm>
            <a:off x="7308850" y="2995613"/>
            <a:ext cx="93503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2" name="Line 96"/>
          <p:cNvSpPr>
            <a:spLocks noChangeShapeType="1"/>
          </p:cNvSpPr>
          <p:nvPr/>
        </p:nvSpPr>
        <p:spPr bwMode="auto">
          <a:xfrm>
            <a:off x="7092950" y="3068638"/>
            <a:ext cx="358775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333" name="Picture 9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4" name="Oval 98"/>
          <p:cNvSpPr>
            <a:spLocks noChangeArrowheads="1"/>
          </p:cNvSpPr>
          <p:nvPr/>
        </p:nvSpPr>
        <p:spPr bwMode="auto">
          <a:xfrm>
            <a:off x="6443663" y="27082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35" name="Line 99"/>
          <p:cNvSpPr>
            <a:spLocks noChangeShapeType="1"/>
          </p:cNvSpPr>
          <p:nvPr/>
        </p:nvSpPr>
        <p:spPr bwMode="auto">
          <a:xfrm>
            <a:off x="2268538" y="2708275"/>
            <a:ext cx="79057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6" name="Oval 100"/>
          <p:cNvSpPr>
            <a:spLocks noChangeArrowheads="1"/>
          </p:cNvSpPr>
          <p:nvPr/>
        </p:nvSpPr>
        <p:spPr bwMode="auto">
          <a:xfrm>
            <a:off x="5292725" y="3309938"/>
            <a:ext cx="1031875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7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37" name="Oval 101"/>
          <p:cNvSpPr>
            <a:spLocks noChangeArrowheads="1"/>
          </p:cNvSpPr>
          <p:nvPr/>
        </p:nvSpPr>
        <p:spPr bwMode="auto">
          <a:xfrm>
            <a:off x="28194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NAP</a:t>
            </a:r>
          </a:p>
        </p:txBody>
      </p:sp>
      <p:sp>
        <p:nvSpPr>
          <p:cNvPr id="12338" name="Oval 102"/>
          <p:cNvSpPr>
            <a:spLocks noChangeArrowheads="1"/>
          </p:cNvSpPr>
          <p:nvPr/>
        </p:nvSpPr>
        <p:spPr bwMode="auto">
          <a:xfrm>
            <a:off x="56388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NAP</a:t>
            </a:r>
          </a:p>
        </p:txBody>
      </p:sp>
      <p:sp>
        <p:nvSpPr>
          <p:cNvPr id="12339" name="Text Box 103"/>
          <p:cNvSpPr txBox="1">
            <a:spLocks noChangeArrowheads="1"/>
          </p:cNvSpPr>
          <p:nvPr/>
        </p:nvSpPr>
        <p:spPr bwMode="auto">
          <a:xfrm>
            <a:off x="684213" y="47466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itchFamily="18" charset="0"/>
              </a:rPr>
              <a:t>A</a:t>
            </a:r>
          </a:p>
        </p:txBody>
      </p:sp>
      <p:pic>
        <p:nvPicPr>
          <p:cNvPr id="12340" name="Picture 10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41" name="Text Box 105"/>
          <p:cNvSpPr txBox="1">
            <a:spLocks noChangeArrowheads="1"/>
          </p:cNvSpPr>
          <p:nvPr/>
        </p:nvSpPr>
        <p:spPr bwMode="auto">
          <a:xfrm>
            <a:off x="8574088" y="4778375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itchFamily="18" charset="0"/>
              </a:rPr>
              <a:t>B</a:t>
            </a:r>
          </a:p>
        </p:txBody>
      </p:sp>
      <p:sp>
        <p:nvSpPr>
          <p:cNvPr id="12342" name="Text Box 106"/>
          <p:cNvSpPr txBox="1">
            <a:spLocks noChangeArrowheads="1"/>
          </p:cNvSpPr>
          <p:nvPr/>
        </p:nvSpPr>
        <p:spPr bwMode="auto">
          <a:xfrm>
            <a:off x="107950" y="5734050"/>
            <a:ext cx="889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5000"/>
              </a:spcBef>
              <a:spcAft>
                <a:spcPct val="15000"/>
              </a:spcAft>
            </a:pPr>
            <a:r>
              <a:rPr kumimoji="1" lang="zh-CN" altLang="en-US" sz="1600">
                <a:latin typeface="Times New Roman" pitchFamily="18" charset="0"/>
              </a:rPr>
              <a:t>主机</a:t>
            </a:r>
            <a:r>
              <a:rPr kumimoji="1" lang="en-US" altLang="zh-CN" sz="1600">
                <a:latin typeface="Times New Roman" pitchFamily="18" charset="0"/>
              </a:rPr>
              <a:t>A → </a:t>
            </a:r>
            <a:r>
              <a:rPr kumimoji="1" lang="zh-CN" altLang="en-US" sz="1600">
                <a:latin typeface="Times New Roman" pitchFamily="18" charset="0"/>
              </a:rPr>
              <a:t>本地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第二层 </a:t>
            </a:r>
            <a:r>
              <a:rPr kumimoji="1" lang="en-US" altLang="zh-CN" sz="1600">
                <a:latin typeface="Times New Roman" pitchFamily="18" charset="0"/>
              </a:rPr>
              <a:t>ISP → NAP → </a:t>
            </a:r>
            <a:r>
              <a:rPr kumimoji="1" lang="zh-CN" altLang="en-US" sz="1600">
                <a:latin typeface="Times New Roman" pitchFamily="18" charset="0"/>
              </a:rPr>
              <a:t>第一层 </a:t>
            </a:r>
            <a:r>
              <a:rPr kumimoji="1" lang="en-US" altLang="zh-CN" sz="1600">
                <a:latin typeface="Times New Roman" pitchFamily="18" charset="0"/>
              </a:rPr>
              <a:t>ISP → NAP → </a:t>
            </a:r>
            <a:r>
              <a:rPr kumimoji="1" lang="zh-CN" altLang="en-US" sz="1600">
                <a:latin typeface="Times New Roman" pitchFamily="18" charset="0"/>
              </a:rPr>
              <a:t>第二层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本地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主机</a:t>
            </a:r>
            <a:r>
              <a:rPr kumimoji="1" lang="en-US" altLang="zh-CN" sz="1600">
                <a:latin typeface="Times New Roman" pitchFamily="18" charset="0"/>
              </a:rPr>
              <a:t>B</a:t>
            </a:r>
          </a:p>
        </p:txBody>
      </p:sp>
      <p:sp>
        <p:nvSpPr>
          <p:cNvPr id="12343" name="Rectangle 107"/>
          <p:cNvSpPr>
            <a:spLocks noChangeArrowheads="1"/>
          </p:cNvSpPr>
          <p:nvPr/>
        </p:nvSpPr>
        <p:spPr bwMode="auto">
          <a:xfrm>
            <a:off x="84138" y="5661025"/>
            <a:ext cx="8951912" cy="5048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44" name="Line 108"/>
          <p:cNvSpPr>
            <a:spLocks noChangeShapeType="1"/>
          </p:cNvSpPr>
          <p:nvPr/>
        </p:nvSpPr>
        <p:spPr bwMode="auto">
          <a:xfrm>
            <a:off x="3851275" y="1844675"/>
            <a:ext cx="11525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5" name="Line 109"/>
          <p:cNvSpPr>
            <a:spLocks noChangeShapeType="1"/>
          </p:cNvSpPr>
          <p:nvPr/>
        </p:nvSpPr>
        <p:spPr bwMode="auto">
          <a:xfrm>
            <a:off x="3492500" y="1987550"/>
            <a:ext cx="57467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6" name="Oval 110"/>
          <p:cNvSpPr>
            <a:spLocks noChangeArrowheads="1"/>
          </p:cNvSpPr>
          <p:nvPr/>
        </p:nvSpPr>
        <p:spPr bwMode="auto">
          <a:xfrm>
            <a:off x="4860925" y="17002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47" name="Oval 111"/>
          <p:cNvSpPr>
            <a:spLocks noChangeArrowheads="1"/>
          </p:cNvSpPr>
          <p:nvPr/>
        </p:nvSpPr>
        <p:spPr bwMode="auto">
          <a:xfrm>
            <a:off x="2433638" y="33559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48" name="Freeform 112"/>
          <p:cNvSpPr>
            <a:spLocks/>
          </p:cNvSpPr>
          <p:nvPr/>
        </p:nvSpPr>
        <p:spPr bwMode="auto">
          <a:xfrm>
            <a:off x="1206500" y="2919413"/>
            <a:ext cx="7162800" cy="2155825"/>
          </a:xfrm>
          <a:custGeom>
            <a:avLst/>
            <a:gdLst>
              <a:gd name="T0" fmla="*/ 0 w 4512"/>
              <a:gd name="T1" fmla="*/ 2147483647 h 1358"/>
              <a:gd name="T2" fmla="*/ 2147483647 w 4512"/>
              <a:gd name="T3" fmla="*/ 2147483647 h 1358"/>
              <a:gd name="T4" fmla="*/ 2147483647 w 4512"/>
              <a:gd name="T5" fmla="*/ 2147483647 h 1358"/>
              <a:gd name="T6" fmla="*/ 2147483647 w 4512"/>
              <a:gd name="T7" fmla="*/ 2147483647 h 1358"/>
              <a:gd name="T8" fmla="*/ 2147483647 w 4512"/>
              <a:gd name="T9" fmla="*/ 2147483647 h 1358"/>
              <a:gd name="T10" fmla="*/ 2147483647 w 4512"/>
              <a:gd name="T11" fmla="*/ 2147483647 h 1358"/>
              <a:gd name="T12" fmla="*/ 2147483647 w 4512"/>
              <a:gd name="T13" fmla="*/ 2147483647 h 1358"/>
              <a:gd name="T14" fmla="*/ 2147483647 w 4512"/>
              <a:gd name="T15" fmla="*/ 2147483647 h 1358"/>
              <a:gd name="T16" fmla="*/ 2147483647 w 4512"/>
              <a:gd name="T17" fmla="*/ 2147483647 h 1358"/>
              <a:gd name="T18" fmla="*/ 2147483647 w 4512"/>
              <a:gd name="T19" fmla="*/ 2147483647 h 1358"/>
              <a:gd name="T20" fmla="*/ 2147483647 w 4512"/>
              <a:gd name="T21" fmla="*/ 2147483647 h 1358"/>
              <a:gd name="T22" fmla="*/ 2147483647 w 4512"/>
              <a:gd name="T23" fmla="*/ 2147483647 h 1358"/>
              <a:gd name="T24" fmla="*/ 2147483647 w 4512"/>
              <a:gd name="T25" fmla="*/ 2147483647 h 1358"/>
              <a:gd name="T26" fmla="*/ 2147483647 w 4512"/>
              <a:gd name="T27" fmla="*/ 2147483647 h 1358"/>
              <a:gd name="T28" fmla="*/ 2147483647 w 4512"/>
              <a:gd name="T29" fmla="*/ 2147483647 h 1358"/>
              <a:gd name="T30" fmla="*/ 2147483647 w 4512"/>
              <a:gd name="T31" fmla="*/ 2147483647 h 1358"/>
              <a:gd name="T32" fmla="*/ 2147483647 w 4512"/>
              <a:gd name="T33" fmla="*/ 2147483647 h 1358"/>
              <a:gd name="T34" fmla="*/ 2147483647 w 4512"/>
              <a:gd name="T35" fmla="*/ 2147483647 h 1358"/>
              <a:gd name="T36" fmla="*/ 2147483647 w 4512"/>
              <a:gd name="T37" fmla="*/ 2147483647 h 1358"/>
              <a:gd name="T38" fmla="*/ 2147483647 w 4512"/>
              <a:gd name="T39" fmla="*/ 2147483647 h 135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512"/>
              <a:gd name="T61" fmla="*/ 0 h 1358"/>
              <a:gd name="T62" fmla="*/ 4512 w 4512"/>
              <a:gd name="T63" fmla="*/ 1358 h 135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512" h="1358">
                <a:moveTo>
                  <a:pt x="0" y="1318"/>
                </a:moveTo>
                <a:cubicBezTo>
                  <a:pt x="83" y="1247"/>
                  <a:pt x="381" y="999"/>
                  <a:pt x="496" y="894"/>
                </a:cubicBezTo>
                <a:cubicBezTo>
                  <a:pt x="611" y="789"/>
                  <a:pt x="620" y="757"/>
                  <a:pt x="688" y="690"/>
                </a:cubicBezTo>
                <a:cubicBezTo>
                  <a:pt x="756" y="623"/>
                  <a:pt x="839" y="593"/>
                  <a:pt x="904" y="490"/>
                </a:cubicBezTo>
                <a:cubicBezTo>
                  <a:pt x="969" y="387"/>
                  <a:pt x="1017" y="148"/>
                  <a:pt x="1080" y="74"/>
                </a:cubicBezTo>
                <a:cubicBezTo>
                  <a:pt x="1143" y="0"/>
                  <a:pt x="1203" y="33"/>
                  <a:pt x="1280" y="46"/>
                </a:cubicBezTo>
                <a:cubicBezTo>
                  <a:pt x="1357" y="59"/>
                  <a:pt x="1456" y="127"/>
                  <a:pt x="1544" y="150"/>
                </a:cubicBezTo>
                <a:cubicBezTo>
                  <a:pt x="1632" y="173"/>
                  <a:pt x="1720" y="174"/>
                  <a:pt x="1808" y="182"/>
                </a:cubicBezTo>
                <a:cubicBezTo>
                  <a:pt x="1896" y="190"/>
                  <a:pt x="1988" y="195"/>
                  <a:pt x="2072" y="198"/>
                </a:cubicBezTo>
                <a:cubicBezTo>
                  <a:pt x="2156" y="201"/>
                  <a:pt x="2231" y="205"/>
                  <a:pt x="2312" y="198"/>
                </a:cubicBezTo>
                <a:cubicBezTo>
                  <a:pt x="2393" y="191"/>
                  <a:pt x="2453" y="181"/>
                  <a:pt x="2560" y="154"/>
                </a:cubicBezTo>
                <a:cubicBezTo>
                  <a:pt x="2667" y="127"/>
                  <a:pt x="2877" y="29"/>
                  <a:pt x="2952" y="38"/>
                </a:cubicBezTo>
                <a:cubicBezTo>
                  <a:pt x="3027" y="47"/>
                  <a:pt x="2996" y="157"/>
                  <a:pt x="3008" y="206"/>
                </a:cubicBezTo>
                <a:cubicBezTo>
                  <a:pt x="3020" y="255"/>
                  <a:pt x="3012" y="279"/>
                  <a:pt x="3024" y="334"/>
                </a:cubicBezTo>
                <a:cubicBezTo>
                  <a:pt x="3036" y="389"/>
                  <a:pt x="3057" y="477"/>
                  <a:pt x="3080" y="534"/>
                </a:cubicBezTo>
                <a:cubicBezTo>
                  <a:pt x="3103" y="591"/>
                  <a:pt x="3132" y="638"/>
                  <a:pt x="3164" y="678"/>
                </a:cubicBezTo>
                <a:cubicBezTo>
                  <a:pt x="3196" y="718"/>
                  <a:pt x="3198" y="726"/>
                  <a:pt x="3272" y="774"/>
                </a:cubicBezTo>
                <a:cubicBezTo>
                  <a:pt x="3346" y="822"/>
                  <a:pt x="3480" y="902"/>
                  <a:pt x="3608" y="966"/>
                </a:cubicBezTo>
                <a:cubicBezTo>
                  <a:pt x="3736" y="1030"/>
                  <a:pt x="3889" y="1093"/>
                  <a:pt x="4040" y="1158"/>
                </a:cubicBezTo>
                <a:cubicBezTo>
                  <a:pt x="4191" y="1223"/>
                  <a:pt x="4414" y="1316"/>
                  <a:pt x="4512" y="1358"/>
                </a:cubicBezTo>
              </a:path>
            </a:pathLst>
          </a:custGeom>
          <a:noFill/>
          <a:ln w="76200">
            <a:solidFill>
              <a:srgbClr val="CC0000">
                <a:alpha val="50195"/>
              </a:srgbClr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9" name="Oval 113"/>
          <p:cNvSpPr>
            <a:spLocks noChangeArrowheads="1"/>
          </p:cNvSpPr>
          <p:nvPr/>
        </p:nvSpPr>
        <p:spPr bwMode="auto">
          <a:xfrm>
            <a:off x="7812088" y="30686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0" name="Oval 114"/>
          <p:cNvSpPr>
            <a:spLocks noChangeArrowheads="1"/>
          </p:cNvSpPr>
          <p:nvPr/>
        </p:nvSpPr>
        <p:spPr bwMode="auto">
          <a:xfrm>
            <a:off x="6948488" y="37163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1" name="Line 115"/>
          <p:cNvSpPr>
            <a:spLocks noChangeShapeType="1"/>
          </p:cNvSpPr>
          <p:nvPr/>
        </p:nvSpPr>
        <p:spPr bwMode="auto">
          <a:xfrm flipH="1">
            <a:off x="6948488" y="981075"/>
            <a:ext cx="28733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2" name="Line 116"/>
          <p:cNvSpPr>
            <a:spLocks noChangeShapeType="1"/>
          </p:cNvSpPr>
          <p:nvPr/>
        </p:nvSpPr>
        <p:spPr bwMode="auto">
          <a:xfrm flipV="1">
            <a:off x="7019925" y="1484313"/>
            <a:ext cx="7207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3" name="Oval 117"/>
          <p:cNvSpPr>
            <a:spLocks noChangeArrowheads="1"/>
          </p:cNvSpPr>
          <p:nvPr/>
        </p:nvSpPr>
        <p:spPr bwMode="auto">
          <a:xfrm>
            <a:off x="7308850" y="1339850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4" name="Oval 118"/>
          <p:cNvSpPr>
            <a:spLocks noChangeArrowheads="1"/>
          </p:cNvSpPr>
          <p:nvPr/>
        </p:nvSpPr>
        <p:spPr bwMode="auto">
          <a:xfrm>
            <a:off x="6794500" y="815975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5" name="Line 119"/>
          <p:cNvSpPr>
            <a:spLocks noChangeShapeType="1"/>
          </p:cNvSpPr>
          <p:nvPr/>
        </p:nvSpPr>
        <p:spPr bwMode="auto">
          <a:xfrm>
            <a:off x="3348038" y="1196975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6" name="Oval 120"/>
          <p:cNvSpPr>
            <a:spLocks noChangeArrowheads="1"/>
          </p:cNvSpPr>
          <p:nvPr/>
        </p:nvSpPr>
        <p:spPr bwMode="auto">
          <a:xfrm>
            <a:off x="2987675" y="16621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7" name="Text Box 121"/>
          <p:cNvSpPr txBox="1">
            <a:spLocks noChangeArrowheads="1"/>
          </p:cNvSpPr>
          <p:nvPr/>
        </p:nvSpPr>
        <p:spPr bwMode="auto">
          <a:xfrm>
            <a:off x="4140200" y="12287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第一层</a:t>
            </a:r>
          </a:p>
        </p:txBody>
      </p:sp>
      <p:sp>
        <p:nvSpPr>
          <p:cNvPr id="12358" name="Text Box 122"/>
          <p:cNvSpPr txBox="1">
            <a:spLocks noChangeArrowheads="1"/>
          </p:cNvSpPr>
          <p:nvPr/>
        </p:nvSpPr>
        <p:spPr bwMode="auto">
          <a:xfrm>
            <a:off x="4425950" y="66516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第二层</a:t>
            </a:r>
          </a:p>
        </p:txBody>
      </p:sp>
      <p:sp>
        <p:nvSpPr>
          <p:cNvPr id="12359" name="Text Box 123"/>
          <p:cNvSpPr txBox="1">
            <a:spLocks noChangeArrowheads="1"/>
          </p:cNvSpPr>
          <p:nvPr/>
        </p:nvSpPr>
        <p:spPr bwMode="auto">
          <a:xfrm>
            <a:off x="4572000" y="1619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第三层</a:t>
            </a:r>
          </a:p>
        </p:txBody>
      </p:sp>
      <p:sp>
        <p:nvSpPr>
          <p:cNvPr id="12360" name="Line 124"/>
          <p:cNvSpPr>
            <a:spLocks noChangeShapeType="1"/>
          </p:cNvSpPr>
          <p:nvPr/>
        </p:nvSpPr>
        <p:spPr bwMode="auto">
          <a:xfrm>
            <a:off x="7019925" y="2060575"/>
            <a:ext cx="11525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1" name="Oval 125"/>
          <p:cNvSpPr>
            <a:spLocks noChangeArrowheads="1"/>
          </p:cNvSpPr>
          <p:nvPr/>
        </p:nvSpPr>
        <p:spPr bwMode="auto">
          <a:xfrm>
            <a:off x="7885113" y="22050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2" name="Line 126"/>
          <p:cNvSpPr>
            <a:spLocks noChangeShapeType="1"/>
          </p:cNvSpPr>
          <p:nvPr/>
        </p:nvSpPr>
        <p:spPr bwMode="auto">
          <a:xfrm>
            <a:off x="2268538" y="836613"/>
            <a:ext cx="8636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3" name="Line 127"/>
          <p:cNvSpPr>
            <a:spLocks noChangeShapeType="1"/>
          </p:cNvSpPr>
          <p:nvPr/>
        </p:nvSpPr>
        <p:spPr bwMode="auto">
          <a:xfrm flipH="1">
            <a:off x="3348038" y="404813"/>
            <a:ext cx="1444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4" name="Oval 128"/>
          <p:cNvSpPr>
            <a:spLocks noChangeArrowheads="1"/>
          </p:cNvSpPr>
          <p:nvPr/>
        </p:nvSpPr>
        <p:spPr bwMode="auto">
          <a:xfrm>
            <a:off x="2700338" y="8794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5" name="Oval 129"/>
          <p:cNvSpPr>
            <a:spLocks noChangeArrowheads="1"/>
          </p:cNvSpPr>
          <p:nvPr/>
        </p:nvSpPr>
        <p:spPr bwMode="auto">
          <a:xfrm>
            <a:off x="2987675" y="188913"/>
            <a:ext cx="946150" cy="4365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6" name="Oval 130"/>
          <p:cNvSpPr>
            <a:spLocks noChangeArrowheads="1"/>
          </p:cNvSpPr>
          <p:nvPr/>
        </p:nvSpPr>
        <p:spPr bwMode="auto">
          <a:xfrm>
            <a:off x="1692275" y="620713"/>
            <a:ext cx="946150" cy="4365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7" name="Line 131"/>
          <p:cNvSpPr>
            <a:spLocks noChangeShapeType="1"/>
          </p:cNvSpPr>
          <p:nvPr/>
        </p:nvSpPr>
        <p:spPr bwMode="auto">
          <a:xfrm>
            <a:off x="1116013" y="2349500"/>
            <a:ext cx="792162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8" name="Line 132"/>
          <p:cNvSpPr>
            <a:spLocks noChangeShapeType="1"/>
          </p:cNvSpPr>
          <p:nvPr/>
        </p:nvSpPr>
        <p:spPr bwMode="auto">
          <a:xfrm flipV="1">
            <a:off x="1116013" y="2708275"/>
            <a:ext cx="86360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9" name="Oval 133"/>
          <p:cNvSpPr>
            <a:spLocks noChangeArrowheads="1"/>
          </p:cNvSpPr>
          <p:nvPr/>
        </p:nvSpPr>
        <p:spPr bwMode="auto">
          <a:xfrm>
            <a:off x="468313" y="20605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0" name="Oval 134"/>
          <p:cNvSpPr>
            <a:spLocks noChangeArrowheads="1"/>
          </p:cNvSpPr>
          <p:nvPr/>
        </p:nvSpPr>
        <p:spPr bwMode="auto">
          <a:xfrm>
            <a:off x="539750" y="29241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1" name="Line 135"/>
          <p:cNvSpPr>
            <a:spLocks noChangeShapeType="1"/>
          </p:cNvSpPr>
          <p:nvPr/>
        </p:nvSpPr>
        <p:spPr bwMode="auto">
          <a:xfrm>
            <a:off x="1258888" y="1628775"/>
            <a:ext cx="7207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72" name="Oval 136"/>
          <p:cNvSpPr>
            <a:spLocks noChangeArrowheads="1"/>
          </p:cNvSpPr>
          <p:nvPr/>
        </p:nvSpPr>
        <p:spPr bwMode="auto">
          <a:xfrm>
            <a:off x="1476375" y="2420938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3" name="Oval 137"/>
          <p:cNvSpPr>
            <a:spLocks noChangeArrowheads="1"/>
          </p:cNvSpPr>
          <p:nvPr/>
        </p:nvSpPr>
        <p:spPr bwMode="auto">
          <a:xfrm>
            <a:off x="755650" y="13366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4" name="Line 138"/>
          <p:cNvSpPr>
            <a:spLocks noChangeShapeType="1"/>
          </p:cNvSpPr>
          <p:nvPr/>
        </p:nvSpPr>
        <p:spPr bwMode="auto">
          <a:xfrm>
            <a:off x="6443663" y="620713"/>
            <a:ext cx="433387" cy="143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75" name="Oval 139"/>
          <p:cNvSpPr>
            <a:spLocks noChangeArrowheads="1"/>
          </p:cNvSpPr>
          <p:nvPr/>
        </p:nvSpPr>
        <p:spPr bwMode="auto">
          <a:xfrm>
            <a:off x="5940425" y="404813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6" name="Oval 140"/>
          <p:cNvSpPr>
            <a:spLocks noChangeArrowheads="1"/>
          </p:cNvSpPr>
          <p:nvPr/>
        </p:nvSpPr>
        <p:spPr bwMode="auto">
          <a:xfrm>
            <a:off x="6372225" y="1771650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7" name="Rectangle 141"/>
          <p:cNvSpPr>
            <a:spLocks noChangeArrowheads="1"/>
          </p:cNvSpPr>
          <p:nvPr/>
        </p:nvSpPr>
        <p:spPr bwMode="auto">
          <a:xfrm>
            <a:off x="1763713" y="6308725"/>
            <a:ext cx="4584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Internet with Multi-layer ISP structure</a:t>
            </a:r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468313" y="0"/>
            <a:ext cx="89296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  <a:latin typeface="Tahoma" pitchFamily="34" charset="0"/>
              </a:rPr>
              <a:t>Data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500063" y="1700213"/>
            <a:ext cx="850106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sent in bits, 1s and 0s.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not  the information itself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/>
              <a:t>Data is </a:t>
            </a:r>
            <a:r>
              <a:rPr lang="en-US" altLang="zh-CN" sz="2800" dirty="0">
                <a:latin typeface="+mn-lt"/>
                <a:ea typeface="+mn-ea"/>
              </a:rPr>
              <a:t>an encoded form of information which is a series of electrical impulses/optical signals into which information is transmitted for sending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autoUpdateAnimBg="0"/>
      <p:bldP spid="101379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Data Packets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642938" y="1773238"/>
            <a:ext cx="7816850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For transmission, computer data is often broken into small, easily transmitted units</a:t>
            </a: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ea typeface="宋体" charset="-122"/>
              </a:rPr>
              <a:t> Using the OSI model, these units can be called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packets</a:t>
            </a:r>
            <a:r>
              <a:rPr lang="en-US" altLang="zh-CN" sz="2400" dirty="0">
                <a:ea typeface="宋体" charset="-122"/>
              </a:rPr>
              <a:t>,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frames</a:t>
            </a:r>
            <a:r>
              <a:rPr lang="en-US" altLang="zh-CN" sz="2400" dirty="0">
                <a:ea typeface="宋体" charset="-122"/>
              </a:rPr>
              <a:t>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segments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Why data packets?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Computers can take turns sending packets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If packet is lost, only small amount of data must be retransmitted.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Data can take different paths.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" grpId="0" autoUpdateAnimBg="0"/>
      <p:bldP spid="10240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Protocol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748712" cy="4840287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800" smtClean="0"/>
              <a:t>It is possible for different types of computer systems to communicate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800" smtClean="0"/>
              <a:t>All devices must speak the same </a:t>
            </a:r>
            <a:r>
              <a:rPr lang="en-US" altLang="zh-CN" sz="2800" smtClean="0">
                <a:latin typeface="Tahoma" pitchFamily="34" charset="0"/>
              </a:rPr>
              <a:t>“</a:t>
            </a:r>
            <a:r>
              <a:rPr lang="en-US" altLang="zh-CN" sz="2800" smtClean="0"/>
              <a:t>language</a:t>
            </a:r>
            <a:r>
              <a:rPr lang="en-US" altLang="zh-CN" sz="2800" smtClean="0">
                <a:latin typeface="Tahoma" pitchFamily="34" charset="0"/>
              </a:rPr>
              <a:t>”</a:t>
            </a:r>
            <a:r>
              <a:rPr lang="en-US" altLang="zh-CN" sz="2800" smtClean="0"/>
              <a:t> or use the same</a:t>
            </a:r>
            <a:r>
              <a:rPr lang="en-US" altLang="zh-CN" sz="2800" i="1" smtClean="0">
                <a:solidFill>
                  <a:schemeClr val="hlink"/>
                </a:solidFill>
              </a:rPr>
              <a:t> </a:t>
            </a:r>
            <a:r>
              <a:rPr lang="en-US" altLang="zh-CN" sz="2800" b="1" i="1" smtClean="0">
                <a:solidFill>
                  <a:schemeClr val="hlink"/>
                </a:solidFill>
              </a:rPr>
              <a:t>protocol</a:t>
            </a:r>
            <a:r>
              <a:rPr lang="en-US" altLang="zh-CN" sz="2800" i="1" smtClean="0">
                <a:solidFill>
                  <a:schemeClr val="hlink"/>
                </a:solidFill>
              </a:rPr>
              <a:t> </a:t>
            </a:r>
            <a:r>
              <a:rPr lang="en-US" altLang="zh-CN" sz="2800" smtClean="0"/>
              <a:t>(</a:t>
            </a:r>
            <a:r>
              <a:rPr lang="en-US" altLang="zh-CN" sz="2800" u="sng" smtClean="0"/>
              <a:t>use same set of rules</a:t>
            </a:r>
            <a:r>
              <a:rPr lang="en-US" altLang="zh-CN" sz="2800" smtClean="0"/>
              <a:t>).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autoUpdateAnimBg="0"/>
      <p:bldP spid="99331" grpId="0" build="p" bldLvl="2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ChangeArrowheads="1"/>
          </p:cNvSpPr>
          <p:nvPr/>
        </p:nvSpPr>
        <p:spPr bwMode="auto">
          <a:xfrm>
            <a:off x="611188" y="228600"/>
            <a:ext cx="90011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  <a:latin typeface="Tahoma" pitchFamily="34" charset="0"/>
              </a:rPr>
              <a:t>Source and Destination</a:t>
            </a:r>
          </a:p>
        </p:txBody>
      </p:sp>
      <p:sp>
        <p:nvSpPr>
          <p:cNvPr id="144387" name="Rectangle 1027"/>
          <p:cNvSpPr>
            <a:spLocks noChangeArrowheads="1"/>
          </p:cNvSpPr>
          <p:nvPr/>
        </p:nvSpPr>
        <p:spPr bwMode="auto">
          <a:xfrm>
            <a:off x="250825" y="1628775"/>
            <a:ext cx="8678863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 Source address specifies the identity of the computer sending the packet.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 Destination address specifies the identity of the computer designated to receive the packet.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  <p:bldP spid="144387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194" name="Object 2"/>
          <p:cNvGraphicFramePr>
            <a:graphicFrameLocks noChangeAspect="1"/>
          </p:cNvGraphicFramePr>
          <p:nvPr/>
        </p:nvGraphicFramePr>
        <p:xfrm>
          <a:off x="1295400" y="1851025"/>
          <a:ext cx="23622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" name="Bitmap Image" r:id="rId4" imgW="3982006" imgH="3495238" progId="Paint.Picture">
                  <p:embed/>
                </p:oleObj>
              </mc:Choice>
              <mc:Fallback>
                <p:oleObj name="Bitmap Image" r:id="rId4" imgW="3982006" imgH="3495238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51025"/>
                        <a:ext cx="23622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5" name="Object 3"/>
          <p:cNvGraphicFramePr>
            <a:graphicFrameLocks noChangeAspect="1"/>
          </p:cNvGraphicFramePr>
          <p:nvPr/>
        </p:nvGraphicFramePr>
        <p:xfrm>
          <a:off x="4038600" y="3984625"/>
          <a:ext cx="2322513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4" name="Bitmap Image" r:id="rId6" imgW="3905795" imgH="3495238" progId="Paint.Picture">
                  <p:embed/>
                </p:oleObj>
              </mc:Choice>
              <mc:Fallback>
                <p:oleObj name="Bitmap Image" r:id="rId6" imgW="3905795" imgH="349523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984625"/>
                        <a:ext cx="2322513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6" name="Rectangle 4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Media Types</a:t>
            </a:r>
          </a:p>
        </p:txBody>
      </p:sp>
      <p:graphicFrame>
        <p:nvGraphicFramePr>
          <p:cNvPr id="392197" name="Object 5"/>
          <p:cNvGraphicFramePr>
            <a:graphicFrameLocks noChangeAspect="1"/>
          </p:cNvGraphicFramePr>
          <p:nvPr/>
        </p:nvGraphicFramePr>
        <p:xfrm>
          <a:off x="4038600" y="1851025"/>
          <a:ext cx="235902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Bitmap Image" r:id="rId8" imgW="3924848" imgH="3514286" progId="Paint.Picture">
                  <p:embed/>
                </p:oleObj>
              </mc:Choice>
              <mc:Fallback>
                <p:oleObj name="Bitmap Image" r:id="rId8" imgW="3924848" imgH="3514286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51025"/>
                        <a:ext cx="235902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8" name="Object 6"/>
          <p:cNvGraphicFramePr>
            <a:graphicFrameLocks noChangeAspect="1"/>
          </p:cNvGraphicFramePr>
          <p:nvPr/>
        </p:nvGraphicFramePr>
        <p:xfrm>
          <a:off x="1295400" y="3984625"/>
          <a:ext cx="2322513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6" name="Bitmap Image" r:id="rId10" imgW="3943901" imgH="3524742" progId="Paint.Picture">
                  <p:embed/>
                </p:oleObj>
              </mc:Choice>
              <mc:Fallback>
                <p:oleObj name="Bitmap Image" r:id="rId10" imgW="3943901" imgH="352474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984625"/>
                        <a:ext cx="2322513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AutoShape 7"/>
          <p:cNvSpPr>
            <a:spLocks noChangeArrowheads="1"/>
          </p:cNvSpPr>
          <p:nvPr/>
        </p:nvSpPr>
        <p:spPr bwMode="auto">
          <a:xfrm>
            <a:off x="6553200" y="2133600"/>
            <a:ext cx="2209800" cy="2286000"/>
          </a:xfrm>
          <a:prstGeom prst="cloudCallout">
            <a:avLst>
              <a:gd name="adj1" fmla="val -27801"/>
              <a:gd name="adj2" fmla="val 10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latin typeface="Tahoma" pitchFamily="34" charset="0"/>
              </a:rPr>
              <a:t>AIR</a:t>
            </a:r>
          </a:p>
          <a:p>
            <a:pPr algn="ctr"/>
            <a:r>
              <a:rPr lang="en-US" altLang="zh-CN" sz="2000">
                <a:latin typeface="Tahoma" pitchFamily="34" charset="0"/>
              </a:rPr>
              <a:t>carries light, radio, microwave</a:t>
            </a:r>
          </a:p>
        </p:txBody>
      </p:sp>
      <p:sp>
        <p:nvSpPr>
          <p:cNvPr id="392200" name="Text Box 8"/>
          <p:cNvSpPr txBox="1">
            <a:spLocks noChangeArrowheads="1"/>
          </p:cNvSpPr>
          <p:nvPr/>
        </p:nvSpPr>
        <p:spPr bwMode="auto">
          <a:xfrm>
            <a:off x="971550" y="6237288"/>
            <a:ext cx="759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 u="sng">
                <a:solidFill>
                  <a:srgbClr val="006600"/>
                </a:solidFill>
                <a:latin typeface="Tahoma" pitchFamily="34" charset="0"/>
              </a:rPr>
              <a:t>Media</a:t>
            </a:r>
            <a:r>
              <a:rPr lang="en-US" altLang="zh-CN" sz="2400" u="sng">
                <a:latin typeface="Tahoma" pitchFamily="34" charset="0"/>
              </a:rPr>
              <a:t>—material through which data packets travel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autoUpdateAnimBg="0"/>
      <p:bldP spid="392199" grpId="0" animBg="1" autoUpdateAnimBg="0"/>
      <p:bldP spid="39220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Text Box 2"/>
          <p:cNvSpPr txBox="1">
            <a:spLocks noChangeArrowheads="1"/>
          </p:cNvSpPr>
          <p:nvPr/>
        </p:nvSpPr>
        <p:spPr bwMode="auto">
          <a:xfrm>
            <a:off x="539750" y="692150"/>
            <a:ext cx="556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-78"/>
              </a:rPr>
              <a:t>Digital Bandwidth</a:t>
            </a:r>
          </a:p>
        </p:txBody>
      </p:sp>
      <p:sp>
        <p:nvSpPr>
          <p:cNvPr id="396291" name="Text Box 3"/>
          <p:cNvSpPr txBox="1">
            <a:spLocks noChangeArrowheads="1"/>
          </p:cNvSpPr>
          <p:nvPr/>
        </p:nvSpPr>
        <p:spPr bwMode="auto">
          <a:xfrm>
            <a:off x="468313" y="1695450"/>
            <a:ext cx="8001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solidFill>
                  <a:schemeClr val="hlink"/>
                </a:solidFill>
                <a:cs typeface="Times New Roman (Arabic)" charset="-78"/>
              </a:rPr>
              <a:t> Bandwidth</a:t>
            </a:r>
            <a:r>
              <a:rPr lang="en-US" altLang="zh-CN" sz="2800">
                <a:cs typeface="Times New Roman (Arabic)" charset="-78"/>
              </a:rPr>
              <a:t> is the measure of how much information can flow from one place to another in a given amount of time. 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295400" y="33528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itchFamily="18" charset="0"/>
              <a:cs typeface="Times New Roman (Arabic)" charset="-78"/>
            </a:endParaRP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539750" y="3500438"/>
            <a:ext cx="3095625" cy="831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90000"/>
              <a:defRPr/>
            </a:pPr>
            <a:r>
              <a:rPr lang="en-US" altLang="zh-CN" sz="2400" dirty="0"/>
              <a:t>Measured in: bits/second (bps)</a:t>
            </a:r>
          </a:p>
        </p:txBody>
      </p:sp>
      <p:pic>
        <p:nvPicPr>
          <p:cNvPr id="215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068638"/>
            <a:ext cx="4321175" cy="30622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0" grpId="0" autoUpdateAnimBg="0"/>
      <p:bldP spid="39629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英文试题</a:t>
            </a:r>
            <a:endParaRPr lang="en-US" altLang="zh-CN" dirty="0"/>
          </a:p>
          <a:p>
            <a:pPr lvl="1"/>
            <a:r>
              <a:rPr lang="zh-CN" altLang="en-US" dirty="0" smtClean="0"/>
              <a:t>内容</a:t>
            </a:r>
            <a:endParaRPr lang="en-US" altLang="zh-CN" dirty="0" smtClean="0"/>
          </a:p>
          <a:p>
            <a:r>
              <a:rPr lang="zh-CN" altLang="en-US" dirty="0" smtClean="0"/>
              <a:t>上机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拓扑实现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模拟器练习 </a:t>
            </a:r>
            <a:r>
              <a:rPr lang="en-US" altLang="zh-CN" dirty="0" smtClean="0"/>
              <a:t>packet tracer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10738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905000" y="3636963"/>
            <a:ext cx="5259388" cy="58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b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accent3"/>
                </a:solidFill>
                <a:latin typeface="Times New Roman" pitchFamily="18" charset="0"/>
                <a:cs typeface="Times New Roman (Arabic)" charset="-78"/>
              </a:rPr>
              <a:t>Throughput </a:t>
            </a:r>
            <a:r>
              <a:rPr lang="en-US" altLang="zh-CN" sz="3200" b="1" dirty="0">
                <a:solidFill>
                  <a:schemeClr val="accent3"/>
                </a:solidFill>
                <a:latin typeface="Times New Roman" pitchFamily="18" charset="0"/>
                <a:cs typeface="Times New Roman (Arabic)" charset="-78"/>
                <a:sym typeface="Symbol" pitchFamily="18" charset="2"/>
              </a:rPr>
              <a:t> Bandwidth</a:t>
            </a:r>
            <a:endParaRPr lang="en-US" altLang="zh-CN" sz="3200" b="1" dirty="0">
              <a:solidFill>
                <a:schemeClr val="accent3"/>
              </a:solidFill>
              <a:latin typeface="Times New Roman" pitchFamily="18" charset="0"/>
              <a:cs typeface="Times New Roman (Arabic)" charset="-78"/>
            </a:endParaRPr>
          </a:p>
        </p:txBody>
      </p:sp>
      <p:sp>
        <p:nvSpPr>
          <p:cNvPr id="401411" name="Text Box 3"/>
          <p:cNvSpPr txBox="1">
            <a:spLocks noChangeArrowheads="1"/>
          </p:cNvSpPr>
          <p:nvPr/>
        </p:nvSpPr>
        <p:spPr bwMode="auto">
          <a:xfrm>
            <a:off x="611188" y="765175"/>
            <a:ext cx="670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-78"/>
              </a:rPr>
              <a:t>Throughput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250825" y="2205038"/>
            <a:ext cx="8893175" cy="866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chemeClr val="accent2"/>
              </a:buClr>
              <a:defRPr/>
            </a:pPr>
            <a:r>
              <a:rPr lang="en-US" altLang="zh-CN" sz="2800" dirty="0">
                <a:cs typeface="Times New Roman (Arabic)" charset="-78"/>
              </a:rPr>
              <a:t>Actual, measured, bandwidth, at a specific time</a:t>
            </a:r>
            <a:endParaRPr lang="zh-CN" altLang="en-US" sz="2800" dirty="0">
              <a:cs typeface="Times New Roman (Arabic)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906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0" grpId="0" animBg="1" autoUpdateAnimBg="0"/>
      <p:bldP spid="401411" grpId="0" autoUpdateAnimBg="0"/>
      <p:bldP spid="40141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smtClean="0"/>
              <a:t>Computer Network &amp;</a:t>
            </a:r>
            <a:br>
              <a:rPr lang="en-US" altLang="zh-CN" sz="3400" smtClean="0"/>
            </a:br>
            <a:r>
              <a:rPr lang="en-US" altLang="zh-CN" sz="3400" smtClean="0"/>
              <a:t>Network Reference Model</a:t>
            </a:r>
            <a:endParaRPr lang="zh-CN" altLang="en-US" sz="34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mtClean="0"/>
              <a:t>Overview of Computer Network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mtClean="0">
                <a:solidFill>
                  <a:srgbClr val="006600"/>
                </a:solidFill>
              </a:rPr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mtClean="0"/>
              <a:t>Network Devices</a:t>
            </a:r>
          </a:p>
          <a:p>
            <a:pPr eaLnBrk="1" hangingPunct="1">
              <a:lnSpc>
                <a:spcPct val="120000"/>
              </a:lnSpc>
              <a:buFont typeface="Wingdings" pitchFamily="82" charset="2"/>
              <a:buNone/>
            </a:pPr>
            <a:endParaRPr lang="en-US" altLang="zh-CN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468313" y="115888"/>
            <a:ext cx="8818562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OSI (Open System Interconnection) Model</a:t>
            </a:r>
            <a:r>
              <a:rPr lang="en-US" altLang="zh-CN" sz="3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57188" y="1714500"/>
            <a:ext cx="8786812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Proposed by International Organization for Standardization (ISO) 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 network model that help network builders implement networks that could communicate and work together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Describes how information or data moves from one computer through a network to another computer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 </a:t>
            </a:r>
            <a:r>
              <a:rPr lang="en-US" altLang="zh-CN" sz="2400" b="1" i="1">
                <a:solidFill>
                  <a:srgbClr val="004D86"/>
                </a:solidFill>
                <a:latin typeface="Tahoma" pitchFamily="34" charset="0"/>
              </a:rPr>
              <a:t>layered </a:t>
            </a:r>
            <a:r>
              <a:rPr lang="en-US" altLang="zh-CN" sz="2400">
                <a:latin typeface="Tahoma" pitchFamily="34" charset="0"/>
              </a:rPr>
              <a:t>communication process </a:t>
            </a:r>
          </a:p>
          <a:p>
            <a:pPr marL="854075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Each layer performs a specific task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Char char="n"/>
            </a:pPr>
            <a:endParaRPr lang="zh-CN" altLang="en-US" sz="2400">
              <a:latin typeface="Tahoma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5" grpId="0" autoUpdateAnimBg="0"/>
      <p:bldP spid="402436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111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grpSp>
        <p:nvGrpSpPr>
          <p:cNvPr id="25603" name="Group 35"/>
          <p:cNvGrpSpPr>
            <a:grpSpLocks/>
          </p:cNvGrpSpPr>
          <p:nvPr/>
        </p:nvGrpSpPr>
        <p:grpSpPr bwMode="auto">
          <a:xfrm>
            <a:off x="533400" y="1700213"/>
            <a:ext cx="8455025" cy="4695825"/>
            <a:chOff x="336" y="1071"/>
            <a:chExt cx="5326" cy="2958"/>
          </a:xfrm>
        </p:grpSpPr>
        <p:grpSp>
          <p:nvGrpSpPr>
            <p:cNvPr id="25615" name="Group 31"/>
            <p:cNvGrpSpPr>
              <a:grpSpLocks/>
            </p:cNvGrpSpPr>
            <p:nvPr/>
          </p:nvGrpSpPr>
          <p:grpSpPr bwMode="auto">
            <a:xfrm>
              <a:off x="3334" y="1305"/>
              <a:ext cx="2328" cy="2724"/>
              <a:chOff x="3600" y="1335"/>
              <a:chExt cx="2138" cy="2724"/>
            </a:xfrm>
          </p:grpSpPr>
          <p:sp>
            <p:nvSpPr>
              <p:cNvPr id="25626" name="Line 13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7" name="Line 14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8" name="Line 15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9" name="Line 16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7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8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9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Text Box 20"/>
              <p:cNvSpPr txBox="1">
                <a:spLocks noChangeArrowheads="1"/>
              </p:cNvSpPr>
              <p:nvPr/>
            </p:nvSpPr>
            <p:spPr bwMode="auto">
              <a:xfrm>
                <a:off x="4010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25616" name="Text Box 32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Each layer has a unique function.</a:t>
              </a:r>
            </a:p>
          </p:txBody>
        </p:sp>
        <p:grpSp>
          <p:nvGrpSpPr>
            <p:cNvPr id="25617" name="Group 34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25618" name="Group 26"/>
              <p:cNvGrpSpPr>
                <a:grpSpLocks/>
              </p:cNvGrpSpPr>
              <p:nvPr/>
            </p:nvGrpSpPr>
            <p:grpSpPr bwMode="auto">
              <a:xfrm>
                <a:off x="624" y="2112"/>
                <a:ext cx="2592" cy="1680"/>
                <a:chOff x="960" y="1872"/>
                <a:chExt cx="2592" cy="1680"/>
              </a:xfrm>
            </p:grpSpPr>
            <p:sp>
              <p:nvSpPr>
                <p:cNvPr id="25620" name="Line 4"/>
                <p:cNvSpPr>
                  <a:spLocks noChangeShapeType="1"/>
                </p:cNvSpPr>
                <p:nvPr/>
              </p:nvSpPr>
              <p:spPr bwMode="auto">
                <a:xfrm>
                  <a:off x="960" y="187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1" name="Line 5"/>
                <p:cNvSpPr>
                  <a:spLocks noChangeShapeType="1"/>
                </p:cNvSpPr>
                <p:nvPr/>
              </p:nvSpPr>
              <p:spPr bwMode="auto">
                <a:xfrm>
                  <a:off x="960" y="220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2" name="Line 6"/>
                <p:cNvSpPr>
                  <a:spLocks noChangeShapeType="1"/>
                </p:cNvSpPr>
                <p:nvPr/>
              </p:nvSpPr>
              <p:spPr bwMode="auto">
                <a:xfrm>
                  <a:off x="960" y="2544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3" name="Line 8"/>
                <p:cNvSpPr>
                  <a:spLocks noChangeShapeType="1"/>
                </p:cNvSpPr>
                <p:nvPr/>
              </p:nvSpPr>
              <p:spPr bwMode="auto">
                <a:xfrm>
                  <a:off x="960" y="2880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4" name="Line 9"/>
                <p:cNvSpPr>
                  <a:spLocks noChangeShapeType="1"/>
                </p:cNvSpPr>
                <p:nvPr/>
              </p:nvSpPr>
              <p:spPr bwMode="auto">
                <a:xfrm>
                  <a:off x="960" y="316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5" name="Line 10"/>
                <p:cNvSpPr>
                  <a:spLocks noChangeShapeType="1"/>
                </p:cNvSpPr>
                <p:nvPr/>
              </p:nvSpPr>
              <p:spPr bwMode="auto">
                <a:xfrm>
                  <a:off x="960" y="355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5619" name="Text Box 33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071563" y="2357438"/>
          <a:ext cx="4143375" cy="37544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7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ChangeArrowheads="1"/>
          </p:cNvSpPr>
          <p:nvPr/>
        </p:nvSpPr>
        <p:spPr bwMode="auto">
          <a:xfrm>
            <a:off x="611188" y="765175"/>
            <a:ext cx="53705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2"/>
                </a:solidFill>
              </a:rPr>
              <a:t>Why a Layered Model?</a:t>
            </a:r>
          </a:p>
        </p:txBody>
      </p:sp>
      <p:graphicFrame>
        <p:nvGraphicFramePr>
          <p:cNvPr id="16" name="图示 15"/>
          <p:cNvGraphicFramePr/>
          <p:nvPr/>
        </p:nvGraphicFramePr>
        <p:xfrm>
          <a:off x="611560" y="1772817"/>
          <a:ext cx="8383215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8562" name="Text Box 18"/>
          <p:cNvSpPr txBox="1">
            <a:spLocks noChangeArrowheads="1"/>
          </p:cNvSpPr>
          <p:nvPr/>
        </p:nvSpPr>
        <p:spPr bwMode="auto">
          <a:xfrm>
            <a:off x="684213" y="4419600"/>
            <a:ext cx="79914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 The top 3 layers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itchFamily="34" charset="0"/>
              </a:rPr>
              <a:t>application layers</a:t>
            </a:r>
            <a:r>
              <a:rPr lang="en-US" altLang="zh-CN" sz="2400" i="1">
                <a:latin typeface="Tahoma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 because they deal with the user interface, data formatting, and the application access.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286000" y="2286000"/>
          <a:ext cx="4143375" cy="1600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62" grpId="0" build="p" autoUpdateAnimBg="0" advAuto="2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7"/>
          <p:cNvSpPr txBox="1">
            <a:spLocks noChangeArrowheads="1"/>
          </p:cNvSpPr>
          <p:nvPr/>
        </p:nvSpPr>
        <p:spPr bwMode="auto">
          <a:xfrm>
            <a:off x="1447800" y="990600"/>
            <a:ext cx="426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zh-CN" sz="2400">
              <a:latin typeface="Tahoma" pitchFamily="34" charset="0"/>
            </a:endParaRPr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685800" y="4495800"/>
            <a:ext cx="73152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 Layers 1-4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itchFamily="34" charset="0"/>
              </a:rPr>
              <a:t>data flow layers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 because they control the physical delivery of messages over the network.</a:t>
            </a:r>
          </a:p>
        </p:txBody>
      </p:sp>
      <p:grpSp>
        <p:nvGrpSpPr>
          <p:cNvPr id="28677" name="Group 35"/>
          <p:cNvGrpSpPr>
            <a:grpSpLocks/>
          </p:cNvGrpSpPr>
          <p:nvPr/>
        </p:nvGrpSpPr>
        <p:grpSpPr bwMode="auto">
          <a:xfrm>
            <a:off x="1066800" y="2133600"/>
            <a:ext cx="4945063" cy="2100263"/>
            <a:chOff x="624" y="1344"/>
            <a:chExt cx="3024" cy="1323"/>
          </a:xfrm>
        </p:grpSpPr>
        <p:sp>
          <p:nvSpPr>
            <p:cNvPr id="28686" name="Line 23"/>
            <p:cNvSpPr>
              <a:spLocks noChangeShapeType="1"/>
            </p:cNvSpPr>
            <p:nvPr/>
          </p:nvSpPr>
          <p:spPr bwMode="auto">
            <a:xfrm>
              <a:off x="1056" y="1968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7" name="Line 24"/>
            <p:cNvSpPr>
              <a:spLocks noChangeShapeType="1"/>
            </p:cNvSpPr>
            <p:nvPr/>
          </p:nvSpPr>
          <p:spPr bwMode="auto">
            <a:xfrm>
              <a:off x="1056" y="2352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8" name="Text Box 25"/>
            <p:cNvSpPr txBox="1">
              <a:spLocks noChangeArrowheads="1"/>
            </p:cNvSpPr>
            <p:nvPr/>
          </p:nvSpPr>
          <p:spPr bwMode="auto">
            <a:xfrm>
              <a:off x="624" y="1344"/>
              <a:ext cx="384" cy="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4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3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2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1</a:t>
              </a: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714500" y="2143125"/>
          <a:ext cx="4143375" cy="21145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utoUpdateAnimBg="0"/>
      <p:bldP spid="10754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827088" y="1752600"/>
            <a:ext cx="524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Signal and Media</a:t>
            </a: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395288" y="1700213"/>
            <a:ext cx="8451850" cy="4695825"/>
            <a:chOff x="336" y="1071"/>
            <a:chExt cx="5324" cy="2958"/>
          </a:xfrm>
        </p:grpSpPr>
        <p:grpSp>
          <p:nvGrpSpPr>
            <p:cNvPr id="29712" name="Group 5"/>
            <p:cNvGrpSpPr>
              <a:grpSpLocks/>
            </p:cNvGrpSpPr>
            <p:nvPr/>
          </p:nvGrpSpPr>
          <p:grpSpPr bwMode="auto">
            <a:xfrm>
              <a:off x="3335" y="1305"/>
              <a:ext cx="2325" cy="2724"/>
              <a:chOff x="3600" y="1335"/>
              <a:chExt cx="2135" cy="2724"/>
            </a:xfrm>
          </p:grpSpPr>
          <p:sp>
            <p:nvSpPr>
              <p:cNvPr id="29725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6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7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8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9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0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1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2" name="Text Box 13"/>
              <p:cNvSpPr txBox="1">
                <a:spLocks noChangeArrowheads="1"/>
              </p:cNvSpPr>
              <p:nvPr/>
            </p:nvSpPr>
            <p:spPr bwMode="auto">
              <a:xfrm>
                <a:off x="4007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29713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29714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29715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2971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29718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2971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716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15772" name="Rectangle 28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1:  </a:t>
            </a:r>
            <a:r>
              <a:rPr lang="en-US" altLang="zh-CN" sz="3200">
                <a:latin typeface="Tahoma" pitchFamily="34" charset="0"/>
              </a:rPr>
              <a:t>The </a:t>
            </a:r>
            <a:r>
              <a:rPr lang="en-US" altLang="zh-CN" sz="3600">
                <a:latin typeface="Tahoma" pitchFamily="34" charset="0"/>
              </a:rPr>
              <a:t>Physical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5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7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5" name="Rectangle 3"/>
          <p:cNvSpPr>
            <a:spLocks noChangeArrowheads="1"/>
          </p:cNvSpPr>
          <p:nvPr/>
        </p:nvSpPr>
        <p:spPr bwMode="auto">
          <a:xfrm>
            <a:off x="285750" y="1773238"/>
            <a:ext cx="885825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 u="sng">
                <a:latin typeface="Arial" charset="0"/>
              </a:rPr>
              <a:t>defines the electrical and functional specifications for the link between end systems</a:t>
            </a:r>
            <a:r>
              <a:rPr lang="en-US" altLang="zh-CN" sz="2800">
                <a:latin typeface="Arial" charset="0"/>
              </a:rPr>
              <a:t> (including media)</a:t>
            </a:r>
            <a:endParaRPr lang="en-US" altLang="zh-CN" sz="2800" u="sng">
              <a:latin typeface="Arial" charset="0"/>
            </a:endParaRPr>
          </a:p>
          <a:p>
            <a:pPr marL="454025" indent="-4540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defines voltage levels, timing of voltage changes, physical data rates, maximum transmission distances, physical connectors, and other, similar attributes</a:t>
            </a:r>
          </a:p>
        </p:txBody>
      </p:sp>
      <p:sp>
        <p:nvSpPr>
          <p:cNvPr id="417796" name="Rectangle 4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1:  The Physical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build="p" autoUpdateAnimBg="0"/>
      <p:bldP spid="41779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323850" y="1773238"/>
            <a:ext cx="868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frame, media access control</a:t>
            </a:r>
          </a:p>
        </p:txBody>
      </p:sp>
      <p:grpSp>
        <p:nvGrpSpPr>
          <p:cNvPr id="31747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1760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1773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4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5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6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7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8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9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0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1761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1762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1763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176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1766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176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9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1764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31132" name="Rectangle 28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2:  </a:t>
            </a:r>
            <a:r>
              <a:rPr lang="en-US" altLang="zh-CN" sz="3200">
                <a:latin typeface="Tahoma" pitchFamily="34" charset="0"/>
              </a:rPr>
              <a:t>The </a:t>
            </a:r>
            <a:r>
              <a:rPr lang="en-US" altLang="zh-CN" sz="3600">
                <a:latin typeface="Tahoma" pitchFamily="34" charset="0"/>
              </a:rPr>
              <a:t>Data Link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11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3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3"/>
          <p:cNvSpPr>
            <a:spLocks noGrp="1"/>
          </p:cNvSpPr>
          <p:nvPr>
            <p:ph type="ctrTitle"/>
          </p:nvPr>
        </p:nvSpPr>
        <p:spPr>
          <a:xfrm>
            <a:off x="1785938" y="1214438"/>
            <a:ext cx="6672262" cy="1470025"/>
          </a:xfrm>
        </p:spPr>
        <p:txBody>
          <a:bodyPr/>
          <a:lstStyle/>
          <a:p>
            <a:r>
              <a:rPr lang="en-US" altLang="zh-CN" smtClean="0"/>
              <a:t>Computer Network &amp;</a:t>
            </a:r>
            <a:br>
              <a:rPr lang="en-US" altLang="zh-CN" smtClean="0"/>
            </a:br>
            <a:r>
              <a:rPr lang="en-US" altLang="zh-CN" smtClean="0"/>
              <a:t>Network Reference Model</a:t>
            </a:r>
            <a:endParaRPr lang="zh-CN" altLang="en-US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/>
          <p:cNvSpPr>
            <a:spLocks noChangeArrowheads="1"/>
          </p:cNvSpPr>
          <p:nvPr/>
        </p:nvSpPr>
        <p:spPr bwMode="auto">
          <a:xfrm>
            <a:off x="539750" y="1844675"/>
            <a:ext cx="8432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provides reliable transit of data across a physical link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is concerned with physical (as opposed to logical) addressing, network topology, network access, error notification, ordered delivery of frames, and flow control</a:t>
            </a:r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2:  The Data Link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autoUpdateAnimBg="0"/>
      <p:bldP spid="43315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395288" y="1700213"/>
            <a:ext cx="8748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itchFamily="34" charset="0"/>
              </a:rPr>
              <a:t>Keywords: Path selection, Routing, Addressing</a:t>
            </a:r>
          </a:p>
        </p:txBody>
      </p:sp>
      <p:grpSp>
        <p:nvGrpSpPr>
          <p:cNvPr id="33795" name="Group 4"/>
          <p:cNvGrpSpPr>
            <a:grpSpLocks/>
          </p:cNvGrpSpPr>
          <p:nvPr/>
        </p:nvGrpSpPr>
        <p:grpSpPr bwMode="auto">
          <a:xfrm>
            <a:off x="395288" y="1628775"/>
            <a:ext cx="8493125" cy="4429125"/>
            <a:chOff x="336" y="1071"/>
            <a:chExt cx="5350" cy="2790"/>
          </a:xfrm>
        </p:grpSpPr>
        <p:grpSp>
          <p:nvGrpSpPr>
            <p:cNvPr id="33808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3821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2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3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4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5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6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7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8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3809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3810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3811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381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3814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381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2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3812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46492" name="Rectangle 28"/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3:  The</a:t>
            </a:r>
            <a:r>
              <a:rPr lang="en-US" altLang="zh-CN" sz="3200">
                <a:latin typeface="Tahoma" pitchFamily="34" charset="0"/>
              </a:rPr>
              <a:t> </a:t>
            </a:r>
            <a:r>
              <a:rPr lang="en-US" altLang="zh-CN" sz="3600">
                <a:latin typeface="Tahoma" pitchFamily="34" charset="0"/>
              </a:rPr>
              <a:t>Network Layer</a:t>
            </a: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9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3:  The Network Layer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914400" y="1981200"/>
            <a:ext cx="80010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800" u="sng">
                <a:latin typeface="Arial" charset="0"/>
              </a:rPr>
              <a:t>Provide connectivity and path selection between two end systems where routing occurs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800">
                <a:latin typeface="Arial" charset="0"/>
              </a:rPr>
              <a:t>These may be located on geographically separated networks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4" grpId="0" autoUpdateAnimBg="0"/>
      <p:bldP spid="448515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5856" name="Group 7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5869" name="Line 8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0" name="Line 9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1" name="Line 10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2" name="Line 11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3" name="Line 12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4" name="Line 13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5" name="Line 14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6" name="Text Box 15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5857" name="Text Box 16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5858" name="Group 17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5859" name="Group 18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586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5862" name="Group 22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586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7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5860" name="Text Box 29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468313" y="1700213"/>
            <a:ext cx="845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itchFamily="34" charset="0"/>
              </a:rPr>
              <a:t>Keywords: Reliability, Flow control, Error correction</a:t>
            </a:r>
          </a:p>
        </p:txBody>
      </p:sp>
      <p:sp>
        <p:nvSpPr>
          <p:cNvPr id="160798" name="Rectangle 30"/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4:  The Transport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07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9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4:  The Transport Layer</a:t>
            </a: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611188" y="1773238"/>
            <a:ext cx="8532812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segments and reassembles data into a data stream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concerned with how reliable transport over an internetwork is accomplished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responsible for reliable network communication between end nodes and provides mechanisms for the establishment, maintenance, and termination of virtual circuits, transport fault detection and recovery, and information flow control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539750" y="1700213"/>
            <a:ext cx="7632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Dialog and Conversations</a:t>
            </a:r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7904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7917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18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19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0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1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2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3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4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7905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7906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7907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790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7910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791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7908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56732" name="Rectangle 28"/>
          <p:cNvSpPr>
            <a:spLocks noChangeArrowheads="1"/>
          </p:cNvSpPr>
          <p:nvPr/>
        </p:nvSpPr>
        <p:spPr bwMode="auto">
          <a:xfrm>
            <a:off x="539750" y="333375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5:  The Session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67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3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5:  The Session Layer</a:t>
            </a:r>
          </a:p>
        </p:txBody>
      </p:sp>
      <p:sp>
        <p:nvSpPr>
          <p:cNvPr id="458755" name="Rectangle 3"/>
          <p:cNvSpPr>
            <a:spLocks noChangeArrowheads="1"/>
          </p:cNvSpPr>
          <p:nvPr/>
        </p:nvSpPr>
        <p:spPr bwMode="auto">
          <a:xfrm>
            <a:off x="428625" y="1785938"/>
            <a:ext cx="87153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establishes, manages, and terminates sessions between communicating hosts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synchronizes dialog between presentation layer entities and manages their data exchange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offers provisions for efficient data transfer, class of service, and exception reporting of session, presentation, and application layer problems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manages data exchange between presentation layer entities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87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4" grpId="0" autoUpdateAnimBg="0"/>
      <p:bldP spid="45875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395288" y="1773238"/>
            <a:ext cx="7704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Common Format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107950" y="1773238"/>
            <a:ext cx="8493125" cy="4429125"/>
            <a:chOff x="336" y="1071"/>
            <a:chExt cx="5350" cy="2790"/>
          </a:xfrm>
        </p:grpSpPr>
        <p:grpSp>
          <p:nvGrpSpPr>
            <p:cNvPr id="39952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9965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6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7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8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9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0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1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2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9953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9954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9955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995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9958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995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9956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36252" name="Rectangle 28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Layer6:  The Presentation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714375" y="2428875"/>
          <a:ext cx="4143375" cy="36433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6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5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Layer6:  The Presentation Layer</a:t>
            </a: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auto">
          <a:xfrm>
            <a:off x="323850" y="1844675"/>
            <a:ext cx="85328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ensures that information sent by the application layer of one system is readable by the application layer of another system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translates between multiple data representation formats by using a common data representation format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concerned with data structures and negotiation of data transfer syntax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responsible for compression and encryption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82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4" grpId="0" autoUpdateAnimBg="0"/>
      <p:bldP spid="438275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684213" y="1700213"/>
            <a:ext cx="3455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Keyword: Browser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42013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4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5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6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7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8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9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20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42001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42002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2003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200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42006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200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0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09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004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20892" name="Rectangle 28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7:  The Application Layer 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08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9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Computer Network &amp;</a:t>
            </a:r>
            <a:br>
              <a:rPr lang="en-US" altLang="zh-CN" sz="3200" smtClean="0"/>
            </a:br>
            <a:r>
              <a:rPr lang="en-US" altLang="zh-CN" sz="3200" smtClean="0"/>
              <a:t>Network Reference Model</a:t>
            </a:r>
            <a:endParaRPr lang="zh-CN" altLang="en-US" sz="320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smtClean="0">
                <a:solidFill>
                  <a:srgbClr val="006600"/>
                </a:solidFill>
              </a:rPr>
              <a:t>Overview of Computer Network</a:t>
            </a:r>
            <a:r>
              <a:rPr lang="en-US" altLang="zh-CN" sz="2800" smtClean="0"/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600">
                <a:latin typeface="Tahoma" pitchFamily="34" charset="0"/>
              </a:rPr>
              <a:t>Layer 7:  The Application Layer </a:t>
            </a:r>
          </a:p>
        </p:txBody>
      </p:sp>
      <p:sp>
        <p:nvSpPr>
          <p:cNvPr id="422915" name="Rectangle 3"/>
          <p:cNvSpPr>
            <a:spLocks noChangeArrowheads="1"/>
          </p:cNvSpPr>
          <p:nvPr/>
        </p:nvSpPr>
        <p:spPr bwMode="auto">
          <a:xfrm>
            <a:off x="571500" y="1714500"/>
            <a:ext cx="85725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closest to the user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provides network services to user applications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does not provide services to any other OSI layer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 autoUpdateAnimBg="0"/>
      <p:bldP spid="42291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6"/>
          <p:cNvGrpSpPr>
            <a:grpSpLocks/>
          </p:cNvGrpSpPr>
          <p:nvPr/>
        </p:nvGrpSpPr>
        <p:grpSpPr bwMode="auto">
          <a:xfrm>
            <a:off x="990600" y="1700213"/>
            <a:ext cx="6894513" cy="4392612"/>
            <a:chOff x="864" y="192"/>
            <a:chExt cx="4416" cy="3882"/>
          </a:xfrm>
        </p:grpSpPr>
        <p:pic>
          <p:nvPicPr>
            <p:cNvPr id="44036" name="Picture 4" descr="osi_tc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92"/>
              <a:ext cx="4416" cy="3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 flipV="1">
              <a:off x="2112" y="960"/>
              <a:ext cx="13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403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836613"/>
            <a:ext cx="7793037" cy="677862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Protocols on ISO layers</a:t>
            </a:r>
            <a:endParaRPr lang="zh-CN" altLang="en-US" sz="320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611188" y="836613"/>
            <a:ext cx="779303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</a:rPr>
              <a:t>Data Encapsulation</a:t>
            </a:r>
            <a:endParaRPr lang="zh-CN" altLang="en-US" sz="3600">
              <a:solidFill>
                <a:schemeClr val="tx2"/>
              </a:solidFill>
            </a:endParaRPr>
          </a:p>
        </p:txBody>
      </p:sp>
      <p:sp>
        <p:nvSpPr>
          <p:cNvPr id="45059" name="AutoShape 5"/>
          <p:cNvSpPr>
            <a:spLocks noChangeArrowheads="1"/>
          </p:cNvSpPr>
          <p:nvPr/>
        </p:nvSpPr>
        <p:spPr bwMode="auto">
          <a:xfrm rot="-5400000">
            <a:off x="4275931" y="1421607"/>
            <a:ext cx="614363" cy="8991600"/>
          </a:xfrm>
          <a:prstGeom prst="can">
            <a:avLst>
              <a:gd name="adj" fmla="val 42620"/>
            </a:avLst>
          </a:prstGeom>
          <a:gradFill rotWithShape="0">
            <a:gsLst>
              <a:gs pos="0">
                <a:srgbClr val="9696BB"/>
              </a:gs>
              <a:gs pos="50000">
                <a:srgbClr val="CCCCFF"/>
              </a:gs>
              <a:gs pos="100000">
                <a:srgbClr val="9696BB"/>
              </a:gs>
            </a:gsLst>
            <a:lin ang="5400000" scaled="1"/>
          </a:gradFill>
          <a:ln w="19050">
            <a:solidFill>
              <a:srgbClr val="000000"/>
            </a:solidFill>
            <a:round/>
            <a:headEnd type="none" w="sm" len="lg"/>
            <a:tailEnd type="none" w="sm" len="lg"/>
          </a:ln>
        </p:spPr>
        <p:txBody>
          <a:bodyPr vert="eaVert" wrap="none" anchor="ctr"/>
          <a:lstStyle/>
          <a:p>
            <a:pPr algn="ctr"/>
            <a:endParaRPr lang="zh-CN" altLang="en-US" sz="3200">
              <a:latin typeface="宋体" pitchFamily="2" charset="-122"/>
            </a:endParaRPr>
          </a:p>
        </p:txBody>
      </p:sp>
      <p:sp>
        <p:nvSpPr>
          <p:cNvPr id="45060" name="AutoShape 6"/>
          <p:cNvSpPr>
            <a:spLocks noChangeArrowheads="1"/>
          </p:cNvSpPr>
          <p:nvPr/>
        </p:nvSpPr>
        <p:spPr bwMode="auto">
          <a:xfrm>
            <a:off x="533400" y="2362200"/>
            <a:ext cx="838200" cy="32766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781050" y="26003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5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781050" y="32861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4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781050" y="38957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3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781050" y="4506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2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781050" y="51260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1</a:t>
            </a:r>
          </a:p>
        </p:txBody>
      </p:sp>
      <p:sp>
        <p:nvSpPr>
          <p:cNvPr id="45066" name="Freeform 12"/>
          <p:cNvSpPr>
            <a:spLocks/>
          </p:cNvSpPr>
          <p:nvPr/>
        </p:nvSpPr>
        <p:spPr bwMode="auto">
          <a:xfrm>
            <a:off x="533400" y="30194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Freeform 13"/>
          <p:cNvSpPr>
            <a:spLocks/>
          </p:cNvSpPr>
          <p:nvPr/>
        </p:nvSpPr>
        <p:spPr bwMode="auto">
          <a:xfrm>
            <a:off x="542925" y="36480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8" name="Freeform 14"/>
          <p:cNvSpPr>
            <a:spLocks/>
          </p:cNvSpPr>
          <p:nvPr/>
        </p:nvSpPr>
        <p:spPr bwMode="auto">
          <a:xfrm>
            <a:off x="520700" y="42767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9" name="Freeform 15"/>
          <p:cNvSpPr>
            <a:spLocks/>
          </p:cNvSpPr>
          <p:nvPr/>
        </p:nvSpPr>
        <p:spPr bwMode="auto">
          <a:xfrm>
            <a:off x="520700" y="49244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0" name="AutoShape 16"/>
          <p:cNvSpPr>
            <a:spLocks noChangeArrowheads="1"/>
          </p:cNvSpPr>
          <p:nvPr/>
        </p:nvSpPr>
        <p:spPr bwMode="auto">
          <a:xfrm rot="10800000">
            <a:off x="649288" y="4876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1" name="AutoShape 17"/>
          <p:cNvSpPr>
            <a:spLocks noChangeArrowheads="1"/>
          </p:cNvSpPr>
          <p:nvPr/>
        </p:nvSpPr>
        <p:spPr bwMode="auto">
          <a:xfrm rot="10800000">
            <a:off x="649288" y="42291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2" name="AutoShape 18"/>
          <p:cNvSpPr>
            <a:spLocks noChangeArrowheads="1"/>
          </p:cNvSpPr>
          <p:nvPr/>
        </p:nvSpPr>
        <p:spPr bwMode="auto">
          <a:xfrm rot="10800000">
            <a:off x="650875" y="3530600"/>
            <a:ext cx="198438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3" name="AutoShape 19"/>
          <p:cNvSpPr>
            <a:spLocks noChangeArrowheads="1"/>
          </p:cNvSpPr>
          <p:nvPr/>
        </p:nvSpPr>
        <p:spPr bwMode="auto">
          <a:xfrm rot="10800000">
            <a:off x="650875" y="2919413"/>
            <a:ext cx="198438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4" name="AutoShape 20"/>
          <p:cNvSpPr>
            <a:spLocks noChangeArrowheads="1"/>
          </p:cNvSpPr>
          <p:nvPr/>
        </p:nvSpPr>
        <p:spPr bwMode="auto">
          <a:xfrm>
            <a:off x="7886700" y="2324100"/>
            <a:ext cx="838200" cy="33147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5" name="Text Box 21"/>
          <p:cNvSpPr txBox="1">
            <a:spLocks noChangeArrowheads="1"/>
          </p:cNvSpPr>
          <p:nvPr/>
        </p:nvSpPr>
        <p:spPr bwMode="auto">
          <a:xfrm>
            <a:off x="7924800" y="25622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5</a:t>
            </a:r>
          </a:p>
        </p:txBody>
      </p:sp>
      <p:sp>
        <p:nvSpPr>
          <p:cNvPr id="45076" name="Text Box 22"/>
          <p:cNvSpPr txBox="1">
            <a:spLocks noChangeArrowheads="1"/>
          </p:cNvSpPr>
          <p:nvPr/>
        </p:nvSpPr>
        <p:spPr bwMode="auto">
          <a:xfrm>
            <a:off x="7924800" y="32480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4</a:t>
            </a:r>
          </a:p>
        </p:txBody>
      </p:sp>
      <p:sp>
        <p:nvSpPr>
          <p:cNvPr id="45077" name="Text Box 23"/>
          <p:cNvSpPr txBox="1">
            <a:spLocks noChangeArrowheads="1"/>
          </p:cNvSpPr>
          <p:nvPr/>
        </p:nvSpPr>
        <p:spPr bwMode="auto">
          <a:xfrm>
            <a:off x="7924800" y="38576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3</a:t>
            </a:r>
          </a:p>
        </p:txBody>
      </p:sp>
      <p:sp>
        <p:nvSpPr>
          <p:cNvPr id="45078" name="Text Box 24"/>
          <p:cNvSpPr txBox="1">
            <a:spLocks noChangeArrowheads="1"/>
          </p:cNvSpPr>
          <p:nvPr/>
        </p:nvSpPr>
        <p:spPr bwMode="auto">
          <a:xfrm>
            <a:off x="7924800" y="44688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2</a:t>
            </a:r>
          </a:p>
        </p:txBody>
      </p:sp>
      <p:sp>
        <p:nvSpPr>
          <p:cNvPr id="45079" name="Text Box 25"/>
          <p:cNvSpPr txBox="1">
            <a:spLocks noChangeArrowheads="1"/>
          </p:cNvSpPr>
          <p:nvPr/>
        </p:nvSpPr>
        <p:spPr bwMode="auto">
          <a:xfrm>
            <a:off x="7924800" y="50879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1</a:t>
            </a:r>
          </a:p>
        </p:txBody>
      </p:sp>
      <p:sp>
        <p:nvSpPr>
          <p:cNvPr id="45080" name="Freeform 26"/>
          <p:cNvSpPr>
            <a:spLocks/>
          </p:cNvSpPr>
          <p:nvPr/>
        </p:nvSpPr>
        <p:spPr bwMode="auto">
          <a:xfrm>
            <a:off x="7886700" y="29813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1" name="Freeform 27"/>
          <p:cNvSpPr>
            <a:spLocks/>
          </p:cNvSpPr>
          <p:nvPr/>
        </p:nvSpPr>
        <p:spPr bwMode="auto">
          <a:xfrm>
            <a:off x="7896225" y="36099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2" name="Freeform 28"/>
          <p:cNvSpPr>
            <a:spLocks/>
          </p:cNvSpPr>
          <p:nvPr/>
        </p:nvSpPr>
        <p:spPr bwMode="auto">
          <a:xfrm>
            <a:off x="7874000" y="42386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3" name="Freeform 29"/>
          <p:cNvSpPr>
            <a:spLocks/>
          </p:cNvSpPr>
          <p:nvPr/>
        </p:nvSpPr>
        <p:spPr bwMode="auto">
          <a:xfrm>
            <a:off x="7874000" y="48863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4" name="AutoShape 30"/>
          <p:cNvSpPr>
            <a:spLocks noChangeArrowheads="1"/>
          </p:cNvSpPr>
          <p:nvPr/>
        </p:nvSpPr>
        <p:spPr bwMode="auto">
          <a:xfrm rot="10800000" flipV="1">
            <a:off x="8305800" y="48006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5" name="AutoShape 31"/>
          <p:cNvSpPr>
            <a:spLocks noChangeArrowheads="1"/>
          </p:cNvSpPr>
          <p:nvPr/>
        </p:nvSpPr>
        <p:spPr bwMode="auto">
          <a:xfrm rot="10800000" flipV="1">
            <a:off x="8305800" y="4114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6" name="AutoShape 32"/>
          <p:cNvSpPr>
            <a:spLocks noChangeArrowheads="1"/>
          </p:cNvSpPr>
          <p:nvPr/>
        </p:nvSpPr>
        <p:spPr bwMode="auto">
          <a:xfrm rot="10800000" flipV="1">
            <a:off x="8307388" y="3452813"/>
            <a:ext cx="198437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7" name="AutoShape 33"/>
          <p:cNvSpPr>
            <a:spLocks noChangeArrowheads="1"/>
          </p:cNvSpPr>
          <p:nvPr/>
        </p:nvSpPr>
        <p:spPr bwMode="auto">
          <a:xfrm rot="10800000" flipV="1">
            <a:off x="8307388" y="2805113"/>
            <a:ext cx="198437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8" name="Line 34"/>
          <p:cNvSpPr>
            <a:spLocks noChangeShapeType="1"/>
          </p:cNvSpPr>
          <p:nvPr/>
        </p:nvSpPr>
        <p:spPr bwMode="auto">
          <a:xfrm>
            <a:off x="1304925" y="4029075"/>
            <a:ext cx="65786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9" name="Rectangle 35"/>
          <p:cNvSpPr>
            <a:spLocks noChangeArrowheads="1"/>
          </p:cNvSpPr>
          <p:nvPr/>
        </p:nvSpPr>
        <p:spPr bwMode="auto">
          <a:xfrm>
            <a:off x="2438400" y="3819525"/>
            <a:ext cx="41910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090" name="Text Box 36"/>
          <p:cNvSpPr txBox="1">
            <a:spLocks noChangeArrowheads="1"/>
          </p:cNvSpPr>
          <p:nvPr/>
        </p:nvSpPr>
        <p:spPr bwMode="auto">
          <a:xfrm>
            <a:off x="2562225" y="383857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H3</a:t>
            </a:r>
          </a:p>
        </p:txBody>
      </p:sp>
      <p:sp>
        <p:nvSpPr>
          <p:cNvPr id="45091" name="Line 37"/>
          <p:cNvSpPr>
            <a:spLocks noChangeShapeType="1"/>
          </p:cNvSpPr>
          <p:nvPr/>
        </p:nvSpPr>
        <p:spPr bwMode="auto">
          <a:xfrm>
            <a:off x="1320800" y="5272088"/>
            <a:ext cx="65278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2" name="Line 38"/>
          <p:cNvSpPr>
            <a:spLocks noChangeShapeType="1"/>
          </p:cNvSpPr>
          <p:nvPr/>
        </p:nvSpPr>
        <p:spPr bwMode="auto">
          <a:xfrm>
            <a:off x="1325563" y="4668838"/>
            <a:ext cx="65405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3" name="Line 39"/>
          <p:cNvSpPr>
            <a:spLocks noChangeShapeType="1"/>
          </p:cNvSpPr>
          <p:nvPr/>
        </p:nvSpPr>
        <p:spPr bwMode="auto">
          <a:xfrm>
            <a:off x="1317625" y="33893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4" name="Line 40"/>
          <p:cNvSpPr>
            <a:spLocks noChangeShapeType="1"/>
          </p:cNvSpPr>
          <p:nvPr/>
        </p:nvSpPr>
        <p:spPr bwMode="auto">
          <a:xfrm>
            <a:off x="1319213" y="27670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5" name="AutoShape 42"/>
          <p:cNvSpPr>
            <a:spLocks noChangeArrowheads="1"/>
          </p:cNvSpPr>
          <p:nvPr/>
        </p:nvSpPr>
        <p:spPr bwMode="auto">
          <a:xfrm rot="5400000">
            <a:off x="1397000" y="5673725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6" name="AutoShape 43"/>
          <p:cNvSpPr>
            <a:spLocks noChangeArrowheads="1"/>
          </p:cNvSpPr>
          <p:nvPr/>
        </p:nvSpPr>
        <p:spPr bwMode="auto">
          <a:xfrm rot="5400000">
            <a:off x="2135188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7" name="AutoShape 44"/>
          <p:cNvSpPr>
            <a:spLocks noChangeArrowheads="1"/>
          </p:cNvSpPr>
          <p:nvPr/>
        </p:nvSpPr>
        <p:spPr bwMode="auto">
          <a:xfrm rot="5400000">
            <a:off x="7529513" y="5673725"/>
            <a:ext cx="198438" cy="395287"/>
          </a:xfrm>
          <a:prstGeom prst="upArrow">
            <a:avLst>
              <a:gd name="adj1" fmla="val 50000"/>
              <a:gd name="adj2" fmla="val 498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8" name="AutoShape 45"/>
          <p:cNvSpPr>
            <a:spLocks noChangeArrowheads="1"/>
          </p:cNvSpPr>
          <p:nvPr/>
        </p:nvSpPr>
        <p:spPr bwMode="auto">
          <a:xfrm rot="5400000">
            <a:off x="6756400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9" name="AutoShape 46"/>
          <p:cNvSpPr>
            <a:spLocks noChangeArrowheads="1"/>
          </p:cNvSpPr>
          <p:nvPr/>
        </p:nvSpPr>
        <p:spPr bwMode="auto">
          <a:xfrm flipV="1">
            <a:off x="696913" y="5530850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0" name="Text Box 47"/>
          <p:cNvSpPr txBox="1">
            <a:spLocks noChangeArrowheads="1"/>
          </p:cNvSpPr>
          <p:nvPr/>
        </p:nvSpPr>
        <p:spPr bwMode="auto">
          <a:xfrm>
            <a:off x="3419475" y="5700713"/>
            <a:ext cx="234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000">
                <a:latin typeface="宋体" pitchFamily="2" charset="-122"/>
              </a:rPr>
              <a:t>物 理 传 输 媒 体</a:t>
            </a:r>
          </a:p>
        </p:txBody>
      </p:sp>
      <p:sp>
        <p:nvSpPr>
          <p:cNvPr id="45101" name="AutoShape 48"/>
          <p:cNvSpPr>
            <a:spLocks noChangeArrowheads="1"/>
          </p:cNvSpPr>
          <p:nvPr/>
        </p:nvSpPr>
        <p:spPr bwMode="auto">
          <a:xfrm rot="5400000">
            <a:off x="29130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02" name="AutoShape 49"/>
          <p:cNvSpPr>
            <a:spLocks noChangeArrowheads="1"/>
          </p:cNvSpPr>
          <p:nvPr/>
        </p:nvSpPr>
        <p:spPr bwMode="auto">
          <a:xfrm rot="5400000">
            <a:off x="59356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03" name="AutoShape 50"/>
          <p:cNvSpPr>
            <a:spLocks noChangeArrowheads="1"/>
          </p:cNvSpPr>
          <p:nvPr/>
        </p:nvSpPr>
        <p:spPr bwMode="auto">
          <a:xfrm rot="5400000" flipH="1">
            <a:off x="8089900" y="5487988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4" name="Rectangle 51"/>
          <p:cNvSpPr>
            <a:spLocks noChangeArrowheads="1"/>
          </p:cNvSpPr>
          <p:nvPr/>
        </p:nvSpPr>
        <p:spPr bwMode="auto">
          <a:xfrm>
            <a:off x="1981200" y="4495800"/>
            <a:ext cx="5181600" cy="38100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5" name="Rectangle 52"/>
          <p:cNvSpPr>
            <a:spLocks noChangeArrowheads="1"/>
          </p:cNvSpPr>
          <p:nvPr/>
        </p:nvSpPr>
        <p:spPr bwMode="auto">
          <a:xfrm>
            <a:off x="3038475" y="3200400"/>
            <a:ext cx="3590925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6" name="Rectangle 53"/>
          <p:cNvSpPr>
            <a:spLocks noChangeArrowheads="1"/>
          </p:cNvSpPr>
          <p:nvPr/>
        </p:nvSpPr>
        <p:spPr bwMode="auto">
          <a:xfrm>
            <a:off x="3505200" y="2590800"/>
            <a:ext cx="31242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7" name="Line 54"/>
          <p:cNvSpPr>
            <a:spLocks noChangeShapeType="1"/>
          </p:cNvSpPr>
          <p:nvPr/>
        </p:nvSpPr>
        <p:spPr bwMode="auto">
          <a:xfrm>
            <a:off x="4038600" y="2590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8" name="Line 55"/>
          <p:cNvSpPr>
            <a:spLocks noChangeShapeType="1"/>
          </p:cNvSpPr>
          <p:nvPr/>
        </p:nvSpPr>
        <p:spPr bwMode="auto">
          <a:xfrm>
            <a:off x="3505200" y="32004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9" name="Line 56"/>
          <p:cNvSpPr>
            <a:spLocks noChangeShapeType="1"/>
          </p:cNvSpPr>
          <p:nvPr/>
        </p:nvSpPr>
        <p:spPr bwMode="auto">
          <a:xfrm>
            <a:off x="3048000" y="3830638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0" name="Line 57"/>
          <p:cNvSpPr>
            <a:spLocks noChangeShapeType="1"/>
          </p:cNvSpPr>
          <p:nvPr/>
        </p:nvSpPr>
        <p:spPr bwMode="auto">
          <a:xfrm>
            <a:off x="2438400" y="4495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1" name="Line 58"/>
          <p:cNvSpPr>
            <a:spLocks noChangeShapeType="1"/>
          </p:cNvSpPr>
          <p:nvPr/>
        </p:nvSpPr>
        <p:spPr bwMode="auto">
          <a:xfrm>
            <a:off x="6629400" y="4495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2" name="Text Box 59"/>
          <p:cNvSpPr txBox="1">
            <a:spLocks noChangeArrowheads="1"/>
          </p:cNvSpPr>
          <p:nvPr/>
        </p:nvSpPr>
        <p:spPr bwMode="auto">
          <a:xfrm>
            <a:off x="4603750" y="260985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据  部  分</a:t>
            </a:r>
          </a:p>
        </p:txBody>
      </p:sp>
      <p:sp>
        <p:nvSpPr>
          <p:cNvPr id="45113" name="Text Box 60"/>
          <p:cNvSpPr txBox="1">
            <a:spLocks noChangeArrowheads="1"/>
          </p:cNvSpPr>
          <p:nvPr/>
        </p:nvSpPr>
        <p:spPr bwMode="auto">
          <a:xfrm>
            <a:off x="4273550" y="3244850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据   部   分</a:t>
            </a:r>
          </a:p>
        </p:txBody>
      </p:sp>
      <p:sp>
        <p:nvSpPr>
          <p:cNvPr id="45114" name="Text Box 61"/>
          <p:cNvSpPr txBox="1">
            <a:spLocks noChangeArrowheads="1"/>
          </p:cNvSpPr>
          <p:nvPr/>
        </p:nvSpPr>
        <p:spPr bwMode="auto">
          <a:xfrm>
            <a:off x="3878263" y="3848100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  据     部    分</a:t>
            </a:r>
          </a:p>
        </p:txBody>
      </p:sp>
      <p:sp>
        <p:nvSpPr>
          <p:cNvPr id="45115" name="Text Box 62"/>
          <p:cNvSpPr txBox="1">
            <a:spLocks noChangeArrowheads="1"/>
          </p:cNvSpPr>
          <p:nvPr/>
        </p:nvSpPr>
        <p:spPr bwMode="auto">
          <a:xfrm>
            <a:off x="3557588" y="4527550"/>
            <a:ext cx="282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   据      部      分</a:t>
            </a:r>
          </a:p>
        </p:txBody>
      </p:sp>
      <p:sp>
        <p:nvSpPr>
          <p:cNvPr id="45116" name="Text Box 63"/>
          <p:cNvSpPr txBox="1">
            <a:spLocks noChangeArrowheads="1"/>
          </p:cNvSpPr>
          <p:nvPr/>
        </p:nvSpPr>
        <p:spPr bwMode="auto">
          <a:xfrm>
            <a:off x="1979613" y="5084763"/>
            <a:ext cx="5183187" cy="3365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10100110100101       </a:t>
            </a:r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比  特  流       </a:t>
            </a:r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10100110100101</a:t>
            </a:r>
          </a:p>
        </p:txBody>
      </p:sp>
      <p:sp>
        <p:nvSpPr>
          <p:cNvPr id="45117" name="Text Box 64"/>
          <p:cNvSpPr txBox="1">
            <a:spLocks noChangeArrowheads="1"/>
          </p:cNvSpPr>
          <p:nvPr/>
        </p:nvSpPr>
        <p:spPr bwMode="auto">
          <a:xfrm>
            <a:off x="6696075" y="450850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T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18" name="Text Box 65"/>
          <p:cNvSpPr txBox="1">
            <a:spLocks noChangeArrowheads="1"/>
          </p:cNvSpPr>
          <p:nvPr/>
        </p:nvSpPr>
        <p:spPr bwMode="auto">
          <a:xfrm>
            <a:off x="1331913" y="170021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计算机 </a:t>
            </a:r>
            <a:r>
              <a:rPr kumimoji="1" lang="en-US" altLang="zh-CN">
                <a:latin typeface="宋体" pitchFamily="2" charset="-122"/>
              </a:rPr>
              <a:t>1</a:t>
            </a:r>
          </a:p>
        </p:txBody>
      </p:sp>
      <p:sp>
        <p:nvSpPr>
          <p:cNvPr id="45119" name="Text Box 66"/>
          <p:cNvSpPr txBox="1">
            <a:spLocks noChangeArrowheads="1"/>
          </p:cNvSpPr>
          <p:nvPr/>
        </p:nvSpPr>
        <p:spPr bwMode="auto">
          <a:xfrm>
            <a:off x="3570288" y="26130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H5</a:t>
            </a:r>
          </a:p>
        </p:txBody>
      </p:sp>
      <p:sp>
        <p:nvSpPr>
          <p:cNvPr id="45120" name="Text Box 67"/>
          <p:cNvSpPr txBox="1">
            <a:spLocks noChangeArrowheads="1"/>
          </p:cNvSpPr>
          <p:nvPr/>
        </p:nvSpPr>
        <p:spPr bwMode="auto">
          <a:xfrm>
            <a:off x="3086100" y="32099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H4</a:t>
            </a:r>
          </a:p>
        </p:txBody>
      </p:sp>
      <p:sp>
        <p:nvSpPr>
          <p:cNvPr id="45121" name="Text Box 68"/>
          <p:cNvSpPr txBox="1">
            <a:spLocks noChangeArrowheads="1"/>
          </p:cNvSpPr>
          <p:nvPr/>
        </p:nvSpPr>
        <p:spPr bwMode="auto">
          <a:xfrm>
            <a:off x="2019300" y="448945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819400" y="2159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首部</a:t>
            </a:r>
          </a:p>
        </p:txBody>
      </p:sp>
      <p:sp>
        <p:nvSpPr>
          <p:cNvPr id="45123" name="Line 70"/>
          <p:cNvSpPr>
            <a:spLocks noChangeShapeType="1"/>
          </p:cNvSpPr>
          <p:nvPr/>
        </p:nvSpPr>
        <p:spPr bwMode="auto">
          <a:xfrm>
            <a:off x="3146425" y="2454275"/>
            <a:ext cx="381000" cy="231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4" name="Text Box 71"/>
          <p:cNvSpPr txBox="1">
            <a:spLocks noChangeArrowheads="1"/>
          </p:cNvSpPr>
          <p:nvPr/>
        </p:nvSpPr>
        <p:spPr bwMode="auto">
          <a:xfrm>
            <a:off x="6858000" y="39878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尾部</a:t>
            </a:r>
          </a:p>
        </p:txBody>
      </p:sp>
      <p:sp>
        <p:nvSpPr>
          <p:cNvPr id="45125" name="Line 72"/>
          <p:cNvSpPr>
            <a:spLocks noChangeShapeType="1"/>
          </p:cNvSpPr>
          <p:nvPr/>
        </p:nvSpPr>
        <p:spPr bwMode="auto">
          <a:xfrm flipH="1">
            <a:off x="6934200" y="4267200"/>
            <a:ext cx="22860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6" name="AutoShape 75"/>
          <p:cNvSpPr>
            <a:spLocks noChangeArrowheads="1"/>
          </p:cNvSpPr>
          <p:nvPr/>
        </p:nvSpPr>
        <p:spPr bwMode="auto">
          <a:xfrm>
            <a:off x="8034338" y="1781175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7" name="Text Box 76"/>
          <p:cNvSpPr txBox="1">
            <a:spLocks noChangeArrowheads="1"/>
          </p:cNvSpPr>
          <p:nvPr/>
        </p:nvSpPr>
        <p:spPr bwMode="auto">
          <a:xfrm>
            <a:off x="8094663" y="19399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AP</a:t>
            </a:r>
            <a:r>
              <a:rPr kumimoji="1" lang="en-US" altLang="zh-CN" sz="1600" baseline="-25000">
                <a:latin typeface="宋体" pitchFamily="2" charset="-122"/>
              </a:rPr>
              <a:t>2</a:t>
            </a:r>
            <a:endParaRPr kumimoji="1" lang="en-US" altLang="zh-CN" sz="1600">
              <a:latin typeface="宋体" pitchFamily="2" charset="-122"/>
            </a:endParaRPr>
          </a:p>
        </p:txBody>
      </p:sp>
      <p:sp>
        <p:nvSpPr>
          <p:cNvPr id="45128" name="AutoShape 77"/>
          <p:cNvSpPr>
            <a:spLocks noChangeArrowheads="1"/>
          </p:cNvSpPr>
          <p:nvPr/>
        </p:nvSpPr>
        <p:spPr bwMode="auto">
          <a:xfrm>
            <a:off x="8310563" y="22717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29" name="AutoShape 78"/>
          <p:cNvSpPr>
            <a:spLocks noChangeArrowheads="1"/>
          </p:cNvSpPr>
          <p:nvPr/>
        </p:nvSpPr>
        <p:spPr bwMode="auto">
          <a:xfrm>
            <a:off x="538163" y="1828800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30" name="Text Box 79"/>
          <p:cNvSpPr txBox="1">
            <a:spLocks noChangeArrowheads="1"/>
          </p:cNvSpPr>
          <p:nvPr/>
        </p:nvSpPr>
        <p:spPr bwMode="auto">
          <a:xfrm>
            <a:off x="558800" y="20034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AP</a:t>
            </a:r>
            <a:r>
              <a:rPr kumimoji="1" lang="en-US" altLang="zh-CN" sz="1600" baseline="-25000">
                <a:latin typeface="宋体" pitchFamily="2" charset="-122"/>
              </a:rPr>
              <a:t>1</a:t>
            </a:r>
            <a:endParaRPr kumimoji="1" lang="en-US" altLang="zh-CN" sz="1600">
              <a:latin typeface="宋体" pitchFamily="2" charset="-122"/>
            </a:endParaRPr>
          </a:p>
        </p:txBody>
      </p:sp>
      <p:sp>
        <p:nvSpPr>
          <p:cNvPr id="45131" name="AutoShape 80"/>
          <p:cNvSpPr>
            <a:spLocks noChangeArrowheads="1"/>
          </p:cNvSpPr>
          <p:nvPr/>
        </p:nvSpPr>
        <p:spPr bwMode="auto">
          <a:xfrm flipV="1">
            <a:off x="654050" y="23479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32" name="Line 81"/>
          <p:cNvSpPr>
            <a:spLocks noChangeShapeType="1"/>
          </p:cNvSpPr>
          <p:nvPr/>
        </p:nvSpPr>
        <p:spPr bwMode="auto">
          <a:xfrm>
            <a:off x="1098550" y="2182813"/>
            <a:ext cx="69611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33" name="Rectangle 82"/>
          <p:cNvSpPr>
            <a:spLocks noChangeArrowheads="1"/>
          </p:cNvSpPr>
          <p:nvPr/>
        </p:nvSpPr>
        <p:spPr bwMode="auto">
          <a:xfrm>
            <a:off x="4030663" y="1960563"/>
            <a:ext cx="2598737" cy="3873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34" name="Text Box 83"/>
          <p:cNvSpPr txBox="1">
            <a:spLocks noChangeArrowheads="1"/>
          </p:cNvSpPr>
          <p:nvPr/>
        </p:nvSpPr>
        <p:spPr bwMode="auto">
          <a:xfrm>
            <a:off x="4422775" y="1966913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应 用 程 序 数 据</a:t>
            </a:r>
          </a:p>
        </p:txBody>
      </p:sp>
      <p:sp>
        <p:nvSpPr>
          <p:cNvPr id="45135" name="Line 84"/>
          <p:cNvSpPr>
            <a:spLocks noChangeShapeType="1"/>
          </p:cNvSpPr>
          <p:nvPr/>
        </p:nvSpPr>
        <p:spPr bwMode="auto">
          <a:xfrm>
            <a:off x="40386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6" name="Line 85"/>
          <p:cNvSpPr>
            <a:spLocks noChangeShapeType="1"/>
          </p:cNvSpPr>
          <p:nvPr/>
        </p:nvSpPr>
        <p:spPr bwMode="auto">
          <a:xfrm>
            <a:off x="66294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7" name="Line 86"/>
          <p:cNvSpPr>
            <a:spLocks noChangeShapeType="1"/>
          </p:cNvSpPr>
          <p:nvPr/>
        </p:nvSpPr>
        <p:spPr bwMode="auto">
          <a:xfrm>
            <a:off x="66294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8" name="Line 87"/>
          <p:cNvSpPr>
            <a:spLocks noChangeShapeType="1"/>
          </p:cNvSpPr>
          <p:nvPr/>
        </p:nvSpPr>
        <p:spPr bwMode="auto">
          <a:xfrm>
            <a:off x="66294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9" name="Line 88"/>
          <p:cNvSpPr>
            <a:spLocks noChangeShapeType="1"/>
          </p:cNvSpPr>
          <p:nvPr/>
        </p:nvSpPr>
        <p:spPr bwMode="auto">
          <a:xfrm>
            <a:off x="35052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0" name="Line 89"/>
          <p:cNvSpPr>
            <a:spLocks noChangeShapeType="1"/>
          </p:cNvSpPr>
          <p:nvPr/>
        </p:nvSpPr>
        <p:spPr bwMode="auto">
          <a:xfrm>
            <a:off x="30480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1" name="Line 90"/>
          <p:cNvSpPr>
            <a:spLocks noChangeShapeType="1"/>
          </p:cNvSpPr>
          <p:nvPr/>
        </p:nvSpPr>
        <p:spPr bwMode="auto">
          <a:xfrm>
            <a:off x="6629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2" name="Line 91"/>
          <p:cNvSpPr>
            <a:spLocks noChangeShapeType="1"/>
          </p:cNvSpPr>
          <p:nvPr/>
        </p:nvSpPr>
        <p:spPr bwMode="auto">
          <a:xfrm>
            <a:off x="2438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3" name="Line 92"/>
          <p:cNvSpPr>
            <a:spLocks noChangeShapeType="1"/>
          </p:cNvSpPr>
          <p:nvPr/>
        </p:nvSpPr>
        <p:spPr bwMode="auto">
          <a:xfrm>
            <a:off x="71628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4" name="Line 93"/>
          <p:cNvSpPr>
            <a:spLocks noChangeShapeType="1"/>
          </p:cNvSpPr>
          <p:nvPr/>
        </p:nvSpPr>
        <p:spPr bwMode="auto">
          <a:xfrm>
            <a:off x="19812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5" name="Text Box 94"/>
          <p:cNvSpPr txBox="1">
            <a:spLocks noChangeArrowheads="1"/>
          </p:cNvSpPr>
          <p:nvPr/>
        </p:nvSpPr>
        <p:spPr bwMode="auto">
          <a:xfrm>
            <a:off x="6877050" y="16287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计算机 </a:t>
            </a:r>
            <a:r>
              <a:rPr kumimoji="1" lang="en-US" altLang="zh-CN">
                <a:latin typeface="宋体" pitchFamily="2" charset="-122"/>
              </a:rPr>
              <a:t>2</a:t>
            </a:r>
          </a:p>
        </p:txBody>
      </p:sp>
      <p:sp>
        <p:nvSpPr>
          <p:cNvPr id="45146" name="Text Box 95"/>
          <p:cNvSpPr txBox="1">
            <a:spLocks noChangeArrowheads="1"/>
          </p:cNvSpPr>
          <p:nvPr/>
        </p:nvSpPr>
        <p:spPr bwMode="auto">
          <a:xfrm>
            <a:off x="1331913" y="4868863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比特</a:t>
            </a:r>
          </a:p>
        </p:txBody>
      </p:sp>
      <p:sp>
        <p:nvSpPr>
          <p:cNvPr id="45147" name="Text Box 96"/>
          <p:cNvSpPr txBox="1">
            <a:spLocks noChangeArrowheads="1"/>
          </p:cNvSpPr>
          <p:nvPr/>
        </p:nvSpPr>
        <p:spPr bwMode="auto">
          <a:xfrm>
            <a:off x="1495425" y="42926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帧</a:t>
            </a:r>
          </a:p>
        </p:txBody>
      </p:sp>
      <p:sp>
        <p:nvSpPr>
          <p:cNvPr id="45148" name="Text Box 97"/>
          <p:cNvSpPr txBox="1">
            <a:spLocks noChangeArrowheads="1"/>
          </p:cNvSpPr>
          <p:nvPr/>
        </p:nvSpPr>
        <p:spPr bwMode="auto">
          <a:xfrm>
            <a:off x="1381125" y="3476625"/>
            <a:ext cx="11017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IP</a:t>
            </a:r>
            <a:r>
              <a:rPr kumimoji="1" lang="zh-CN" altLang="en-US">
                <a:latin typeface="宋体" pitchFamily="2" charset="-122"/>
              </a:rPr>
              <a:t>数据报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IP</a:t>
            </a:r>
            <a:r>
              <a:rPr kumimoji="1" lang="zh-CN" altLang="en-US">
                <a:latin typeface="宋体" pitchFamily="2" charset="-122"/>
              </a:rPr>
              <a:t>分组</a:t>
            </a:r>
          </a:p>
        </p:txBody>
      </p:sp>
      <p:sp>
        <p:nvSpPr>
          <p:cNvPr id="45149" name="Text Box 98"/>
          <p:cNvSpPr txBox="1">
            <a:spLocks noChangeArrowheads="1"/>
          </p:cNvSpPr>
          <p:nvPr/>
        </p:nvSpPr>
        <p:spPr bwMode="auto">
          <a:xfrm>
            <a:off x="1516063" y="2828925"/>
            <a:ext cx="1212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TCP</a:t>
            </a:r>
            <a:r>
              <a:rPr kumimoji="1" lang="zh-CN" altLang="en-US">
                <a:latin typeface="宋体" pitchFamily="2" charset="-122"/>
              </a:rPr>
              <a:t>报文段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UDP</a:t>
            </a:r>
            <a:r>
              <a:rPr kumimoji="1" lang="zh-CN" altLang="en-US">
                <a:latin typeface="宋体" pitchFamily="2" charset="-122"/>
              </a:rPr>
              <a:t>报文段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44675"/>
            <a:ext cx="5903913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</a:rPr>
              <a:t>Peer-to-Peer Communications</a:t>
            </a:r>
            <a:endParaRPr lang="zh-CN" altLang="en-US" sz="3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Computer Network &amp; </a:t>
            </a:r>
            <a:br>
              <a:rPr lang="en-US" altLang="zh-CN" sz="4000" smtClean="0"/>
            </a:br>
            <a:r>
              <a:rPr lang="en-US" altLang="zh-CN" sz="4000" smtClean="0"/>
              <a:t>Network Reference Model</a:t>
            </a:r>
            <a:endParaRPr lang="zh-CN" altLang="en-US" sz="400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Overview of Computer Network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OSI Reference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solidFill>
                  <a:srgbClr val="006600"/>
                </a:solidFill>
              </a:rPr>
              <a:t>TCP/IP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Network Topology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Network Devices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TCP/IP Model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 The U.S. Department of Defense (</a:t>
            </a:r>
            <a:r>
              <a:rPr lang="en-US" altLang="zh-CN" sz="2600" i="1" smtClean="0">
                <a:latin typeface="Arial" charset="0"/>
              </a:rPr>
              <a:t>DoD</a:t>
            </a:r>
            <a:r>
              <a:rPr lang="en-US" altLang="zh-CN" sz="2600" smtClean="0">
                <a:latin typeface="Arial" charset="0"/>
              </a:rPr>
              <a:t>) created the TCP/IP reference model</a:t>
            </a:r>
            <a:endParaRPr lang="en-US" altLang="zh-CN" smtClean="0">
              <a:latin typeface="Arial" charset="0"/>
            </a:endParaRP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The DoD wants its packets to </a:t>
            </a:r>
            <a:r>
              <a:rPr lang="en-US" altLang="zh-CN" sz="2600" b="1" smtClean="0">
                <a:solidFill>
                  <a:srgbClr val="004D86"/>
                </a:solidFill>
                <a:latin typeface="Arial" charset="0"/>
              </a:rPr>
              <a:t>get through every time</a:t>
            </a:r>
            <a:r>
              <a:rPr lang="en-US" altLang="zh-CN" sz="2600" b="1" smtClean="0">
                <a:latin typeface="Arial" charset="0"/>
              </a:rPr>
              <a:t>, </a:t>
            </a:r>
            <a:r>
              <a:rPr lang="en-US" altLang="zh-CN" sz="2600" b="1" smtClean="0">
                <a:solidFill>
                  <a:srgbClr val="004D86"/>
                </a:solidFill>
                <a:latin typeface="Arial" charset="0"/>
              </a:rPr>
              <a:t>under any conditions, from any one point to any other point</a:t>
            </a:r>
            <a:r>
              <a:rPr lang="en-US" altLang="zh-CN" sz="2600" smtClean="0">
                <a:latin typeface="Arial" charset="0"/>
              </a:rPr>
              <a:t>.</a:t>
            </a:r>
            <a:r>
              <a:rPr lang="en-US" altLang="zh-CN" smtClean="0">
                <a:latin typeface="Arial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It brought about the creation of the TCP/IP model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 TCP/IP model has since become the standard on which the Internet has grown</a:t>
            </a:r>
            <a:endParaRPr lang="en-US" altLang="zh-CN" sz="2600" smtClean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69215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utoUpdateAnimBg="0"/>
      <p:bldP spid="19046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684213" y="1916113"/>
            <a:ext cx="8137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u="sng">
                <a:latin typeface="Arial" charset="0"/>
              </a:rPr>
              <a:t> The TCP/IP</a:t>
            </a:r>
            <a:r>
              <a:rPr lang="en-US" altLang="zh-CN" sz="3200" i="1" u="sng">
                <a:latin typeface="Arial" charset="0"/>
              </a:rPr>
              <a:t> </a:t>
            </a:r>
            <a:r>
              <a:rPr lang="en-US" altLang="zh-CN" sz="3200" u="sng">
                <a:latin typeface="Arial" charset="0"/>
              </a:rPr>
              <a:t>model has only </a:t>
            </a:r>
            <a:r>
              <a:rPr lang="en-US" altLang="zh-CN" sz="3200" u="sng">
                <a:solidFill>
                  <a:srgbClr val="004D86"/>
                </a:solidFill>
                <a:latin typeface="Arial" charset="0"/>
              </a:rPr>
              <a:t>four </a:t>
            </a:r>
            <a:r>
              <a:rPr lang="en-US" altLang="zh-CN" sz="3200" u="sng">
                <a:latin typeface="Arial" charset="0"/>
              </a:rPr>
              <a:t>layers</a:t>
            </a:r>
            <a:r>
              <a:rPr lang="en-US" altLang="zh-CN" sz="3200">
                <a:latin typeface="Arial" charset="0"/>
              </a:rPr>
              <a:t>.</a:t>
            </a:r>
            <a:endParaRPr lang="zh-CN" altLang="en-US" sz="3200">
              <a:latin typeface="Tahoma" pitchFamily="34" charset="0"/>
            </a:endParaRPr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800">
                <a:solidFill>
                  <a:schemeClr val="tx2"/>
                </a:solidFill>
              </a:rPr>
              <a:t>The TCP/IP Model</a:t>
            </a:r>
          </a:p>
        </p:txBody>
      </p:sp>
      <p:graphicFrame>
        <p:nvGraphicFramePr>
          <p:cNvPr id="61453" name="Group 13"/>
          <p:cNvGraphicFramePr>
            <a:graphicFrameLocks noGrp="1"/>
          </p:cNvGraphicFramePr>
          <p:nvPr/>
        </p:nvGraphicFramePr>
        <p:xfrm>
          <a:off x="2428875" y="3000375"/>
          <a:ext cx="4143375" cy="21336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Application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Transport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Internet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Network Access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9001125" cy="1484313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The TCP/IP Model - Application Layer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643937" cy="41148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sz="2800" smtClean="0">
                <a:latin typeface="Arial" charset="0"/>
              </a:rPr>
              <a:t>Handles high-level protocols, issues of representation, encoding, and session control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smtClean="0">
                <a:latin typeface="Arial" charset="0"/>
              </a:rPr>
              <a:t>TCP/IP combines all application-related issues into one layer, and assures this data is properly packaged for the next layer.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 autoUpdateAnimBg="0"/>
      <p:bldP spid="192515" grpId="0" build="p" bldLvl="2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684213" y="0"/>
            <a:ext cx="8259762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  <a:latin typeface="Tahoma" pitchFamily="34" charset="0"/>
              </a:rPr>
              <a:t>The TCP/IP Model - Transport Layer </a:t>
            </a: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642938" y="1844675"/>
            <a:ext cx="807402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Deals with the quality-of-service issues of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reliability, flow control, and error correction</a:t>
            </a:r>
            <a:r>
              <a:rPr lang="en-US" altLang="zh-CN" sz="2800">
                <a:latin typeface="Arial" charset="0"/>
              </a:rPr>
              <a:t>.</a:t>
            </a: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Transmission Control Protocol (TCP)</a:t>
            </a:r>
            <a:endParaRPr lang="en-US" altLang="zh-CN" sz="2800">
              <a:latin typeface="Arial" charset="0"/>
            </a:endParaRP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User Datagram Protocol(UDP)</a:t>
            </a: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It package application layer information into units called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segments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 autoUpdateAnimBg="0"/>
      <p:bldP spid="193539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611188" y="0"/>
            <a:ext cx="8332787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  <a:latin typeface="Tahoma" pitchFamily="34" charset="0"/>
              </a:rPr>
              <a:t>The TCP/IP Model - Internet Layer </a:t>
            </a: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428625" y="1785938"/>
            <a:ext cx="85725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  <a:cs typeface="Arial" charset="0"/>
              </a:rPr>
              <a:t> Purpose: Send source packets from any network on the internetwork and have them arrive at the destination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independent of the path and networks</a:t>
            </a:r>
          </a:p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Best path determination </a:t>
            </a:r>
            <a:r>
              <a:rPr lang="en-US" altLang="zh-CN" sz="2800">
                <a:latin typeface="Arial" charset="0"/>
                <a:cs typeface="Arial" charset="0"/>
              </a:rPr>
              <a:t>and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packet switching </a:t>
            </a:r>
            <a:r>
              <a:rPr lang="en-US" altLang="zh-CN" sz="2800">
                <a:latin typeface="Arial" charset="0"/>
                <a:cs typeface="Arial" charset="0"/>
              </a:rPr>
              <a:t>occur at this layer</a:t>
            </a:r>
          </a:p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Internet protocol (IP)</a:t>
            </a:r>
            <a:endParaRPr lang="en-US" altLang="zh-CN" sz="2800" b="1" i="1" u="sng">
              <a:solidFill>
                <a:srgbClr val="004D86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04813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zh-CN" sz="4800" smtClean="0">
                <a:latin typeface="Arial" charset="0"/>
              </a:rPr>
              <a:t>Networks</a:t>
            </a:r>
          </a:p>
        </p:txBody>
      </p:sp>
      <p:sp>
        <p:nvSpPr>
          <p:cNvPr id="372741" name="Text Box 2053"/>
          <p:cNvSpPr txBox="1">
            <a:spLocks noChangeArrowheads="1"/>
          </p:cNvSpPr>
          <p:nvPr/>
        </p:nvSpPr>
        <p:spPr bwMode="auto">
          <a:xfrm>
            <a:off x="179388" y="3357563"/>
            <a:ext cx="51847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9080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Companies created networks 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>
                <a:cs typeface="Times New Roman (Arabic)" charset="-78"/>
              </a:rPr>
              <a:t>As companies expanded, the need for connecting networks at different sites became very important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endParaRPr lang="en-US" altLang="zh-CN" sz="2400">
              <a:cs typeface="Times New Roman (Arabic)" charset="-78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endParaRPr lang="en-US" altLang="zh-CN" sz="2400">
              <a:cs typeface="Times New Roman (Arabic)" charset="-78"/>
            </a:endParaRPr>
          </a:p>
        </p:txBody>
      </p:sp>
      <p:graphicFrame>
        <p:nvGraphicFramePr>
          <p:cNvPr id="372744" name="Object 2056"/>
          <p:cNvGraphicFramePr>
            <a:graphicFrameLocks noChangeAspect="1"/>
          </p:cNvGraphicFramePr>
          <p:nvPr/>
        </p:nvGraphicFramePr>
        <p:xfrm>
          <a:off x="5219700" y="3429000"/>
          <a:ext cx="3671888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Bitmap Image" r:id="rId4" imgW="3962953" imgH="2257740" progId="Paint.Picture">
                  <p:embed/>
                </p:oleObj>
              </mc:Choice>
              <mc:Fallback>
                <p:oleObj name="Bitmap Image" r:id="rId4" imgW="3962953" imgH="2257740" progId="Paint.Picture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429000"/>
                        <a:ext cx="3671888" cy="2376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2057"/>
          <p:cNvSpPr>
            <a:spLocks noChangeArrowheads="1"/>
          </p:cNvSpPr>
          <p:nvPr/>
        </p:nvSpPr>
        <p:spPr bwMode="auto">
          <a:xfrm>
            <a:off x="179388" y="1773238"/>
            <a:ext cx="87852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 dirty="0"/>
              <a:t>What is a network ?</a:t>
            </a:r>
          </a:p>
          <a:p>
            <a:pPr marL="908050" lvl="1" indent="-436563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 dirty="0">
                <a:cs typeface="Times New Roman (Arabic)" charset="-78"/>
              </a:rPr>
              <a:t>A network  is an intricately connected system of  objects, devices, or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27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8" grpId="0" autoUpdateAnimBg="0"/>
      <p:bldP spid="372741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200025" y="0"/>
            <a:ext cx="89439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  <a:latin typeface="Tahoma" pitchFamily="34" charset="0"/>
              </a:rPr>
              <a:t>The TCP/IP Model – Network Access Layer </a:t>
            </a: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323850" y="1916113"/>
            <a:ext cx="86772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Is also called the </a:t>
            </a:r>
            <a:r>
              <a:rPr lang="en-US" altLang="zh-CN" sz="3200" b="1" i="1" u="sng">
                <a:solidFill>
                  <a:srgbClr val="004D86"/>
                </a:solidFill>
                <a:latin typeface="Arial" charset="0"/>
              </a:rPr>
              <a:t>host-to-network</a:t>
            </a:r>
            <a:r>
              <a:rPr lang="en-US" altLang="zh-CN" sz="3200" b="1" u="sng">
                <a:solidFill>
                  <a:srgbClr val="004D86"/>
                </a:solidFill>
                <a:latin typeface="Arial" charset="0"/>
              </a:rPr>
              <a:t> layer</a:t>
            </a:r>
            <a:r>
              <a:rPr lang="en-US" altLang="zh-CN" sz="3200">
                <a:latin typeface="Arial" charset="0"/>
              </a:rPr>
              <a:t>. </a:t>
            </a:r>
          </a:p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 It is concerned with all of the issues that an IP packet requires to actually make a physical link, and then to make another physical link.</a:t>
            </a:r>
          </a:p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 It includes the LAN and WAN technology details, and all the details in the OSI physical and data link layers.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utoUpdateAnimBg="0"/>
      <p:bldP spid="195587" grpId="0" build="p" bldLvl="2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Common TCP/IP Protocols</a:t>
            </a:r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5429250" y="2428875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Application Layer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5410200" y="34496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Transport Layer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5410200" y="44402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Internet Layer</a:t>
            </a: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5410200" y="54308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Network Access Layer</a:t>
            </a:r>
          </a:p>
        </p:txBody>
      </p:sp>
      <p:graphicFrame>
        <p:nvGraphicFramePr>
          <p:cNvPr id="54279" name="Object 2"/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Bitmap Image" r:id="rId4" imgW="3619048" imgH="3505689" progId="Paint.Picture">
                  <p:embed/>
                </p:oleObj>
              </mc:Choice>
              <mc:Fallback>
                <p:oleObj name="Bitmap Image" r:id="rId4" imgW="3619048" imgH="350568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4572000" y="257175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572000" y="3571875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4572000" y="457200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714875" y="5572125"/>
            <a:ext cx="714375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utoUpdateAnimBg="0"/>
      <p:bldP spid="196612" grpId="0" autoUpdateAnimBg="0"/>
      <p:bldP spid="196613" grpId="0" autoUpdateAnimBg="0"/>
      <p:bldP spid="196614" grpId="0" autoUpdateAnimBg="0"/>
      <p:bldP spid="196615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/>
          <p:cNvSpPr txBox="1">
            <a:spLocks noChangeArrowheads="1"/>
          </p:cNvSpPr>
          <p:nvPr/>
        </p:nvSpPr>
        <p:spPr bwMode="auto">
          <a:xfrm>
            <a:off x="5257800" y="1700213"/>
            <a:ext cx="35052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FTP </a:t>
            </a:r>
            <a:r>
              <a:rPr lang="en-US" altLang="zh-CN" sz="2400">
                <a:latin typeface="Arial" charset="0"/>
              </a:rPr>
              <a:t>- File Transfer Protocol </a:t>
            </a:r>
            <a:endParaRPr lang="en-US" altLang="zh-CN" sz="24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HTTP</a:t>
            </a:r>
            <a:r>
              <a:rPr lang="en-US" altLang="zh-CN" sz="2400">
                <a:latin typeface="Arial" charset="0"/>
              </a:rPr>
              <a:t> - Hypertext Transfer Protocol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SMTP</a:t>
            </a:r>
            <a:r>
              <a:rPr lang="en-US" altLang="zh-CN" sz="2400">
                <a:latin typeface="Arial" charset="0"/>
              </a:rPr>
              <a:t> - Simple Mail Transfer protocol </a:t>
            </a:r>
            <a:endParaRPr lang="en-US" altLang="zh-CN" sz="24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DNS</a:t>
            </a:r>
            <a:r>
              <a:rPr lang="en-US" altLang="zh-CN" sz="2400">
                <a:latin typeface="Arial" charset="0"/>
              </a:rPr>
              <a:t> - Domain Name System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TFTP</a:t>
            </a:r>
            <a:r>
              <a:rPr lang="en-US" altLang="zh-CN" sz="2400">
                <a:latin typeface="Arial" charset="0"/>
              </a:rPr>
              <a:t> - Trivial File Transfer Protocol </a:t>
            </a:r>
            <a:endParaRPr lang="en-US" altLang="zh-CN" sz="2400">
              <a:latin typeface="Tahoma" pitchFamily="34" charset="0"/>
            </a:endParaRPr>
          </a:p>
        </p:txBody>
      </p:sp>
      <p:graphicFrame>
        <p:nvGraphicFramePr>
          <p:cNvPr id="197635" name="Object 3"/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2" name="Bitmap Image" r:id="rId4" imgW="3619048" imgH="3505689" progId="Paint.Picture">
                  <p:embed/>
                </p:oleObj>
              </mc:Choice>
              <mc:Fallback>
                <p:oleObj name="Bitmap Image" r:id="rId4" imgW="3619048" imgH="350568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Common TCP/IP Protocols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Text Box 3"/>
          <p:cNvSpPr txBox="1">
            <a:spLocks noChangeArrowheads="1"/>
          </p:cNvSpPr>
          <p:nvPr/>
        </p:nvSpPr>
        <p:spPr bwMode="auto">
          <a:xfrm>
            <a:off x="214313" y="4357688"/>
            <a:ext cx="91440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layers, networking professionals need to know both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application layers, though they include very different services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comparable transport and network layers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packet-switched (not circuit-switched) technology is assumed </a:t>
            </a:r>
          </a:p>
        </p:txBody>
      </p:sp>
      <p:sp>
        <p:nvSpPr>
          <p:cNvPr id="56323" name="TextBox 3"/>
          <p:cNvSpPr txBox="1">
            <a:spLocks noChangeArrowheads="1"/>
          </p:cNvSpPr>
          <p:nvPr/>
        </p:nvSpPr>
        <p:spPr bwMode="auto">
          <a:xfrm>
            <a:off x="500063" y="785813"/>
            <a:ext cx="6200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itchFamily="34" charset="0"/>
                <a:cs typeface="Tahoma" pitchFamily="34" charset="0"/>
              </a:rPr>
              <a:t>Similarities of TCP/IP and OSI</a:t>
            </a:r>
            <a:endParaRPr lang="zh-CN" altLang="en-US" sz="3600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0" y="1797050"/>
          <a:ext cx="2643188" cy="24542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28"/>
          <p:cNvGraphicFramePr>
            <a:graphicFrameLocks noGrp="1"/>
          </p:cNvGraphicFramePr>
          <p:nvPr/>
        </p:nvGraphicFramePr>
        <p:xfrm>
          <a:off x="5214938" y="1725613"/>
          <a:ext cx="2714625" cy="2560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左右箭头 11"/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左右箭头 14"/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左箭头标注 15"/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左箭头标注 16"/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642938" y="4286250"/>
            <a:ext cx="7929562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TCP/IP appears simpler because it has fewer layers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TCP/IP protocols are the standards around which the Internet developed, so the TCP/IP model gains credibility just because of its protocols.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Typically networks aren't built on the OSI protocol, even though the OSI model is used as a guide.</a:t>
            </a:r>
            <a:r>
              <a:rPr lang="en-US" altLang="zh-CN" sz="2000">
                <a:latin typeface="Tahoma" pitchFamily="34" charset="0"/>
              </a:rPr>
              <a:t> </a:t>
            </a:r>
            <a:r>
              <a:rPr lang="en-US" altLang="zh-CN" sz="2000"/>
              <a:t> </a:t>
            </a:r>
          </a:p>
        </p:txBody>
      </p:sp>
      <p:sp>
        <p:nvSpPr>
          <p:cNvPr id="57347" name="矩形 5"/>
          <p:cNvSpPr>
            <a:spLocks noChangeArrowheads="1"/>
          </p:cNvSpPr>
          <p:nvPr/>
        </p:nvSpPr>
        <p:spPr bwMode="auto">
          <a:xfrm>
            <a:off x="571500" y="785813"/>
            <a:ext cx="630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latin typeface="Tahoma" pitchFamily="34" charset="0"/>
                <a:cs typeface="Tahoma" pitchFamily="34" charset="0"/>
              </a:rPr>
              <a:t>Differences of TCP/IP and OSI</a:t>
            </a:r>
            <a:endParaRPr lang="zh-CN" altLang="en-US" sz="3600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57250" y="1797050"/>
          <a:ext cx="2643188" cy="24542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12" name="Group 28"/>
          <p:cNvGraphicFramePr>
            <a:graphicFrameLocks noGrp="1"/>
          </p:cNvGraphicFramePr>
          <p:nvPr/>
        </p:nvGraphicFramePr>
        <p:xfrm>
          <a:off x="5214938" y="1725613"/>
          <a:ext cx="2714625" cy="2560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左右箭头 8"/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左右箭头 9"/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左箭头标注 10"/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左箭头标注 11"/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Computer Network &amp; </a:t>
            </a:r>
            <a:br>
              <a:rPr lang="en-US" altLang="zh-CN" sz="3200" smtClean="0"/>
            </a:br>
            <a:r>
              <a:rPr lang="en-US" altLang="zh-CN" sz="3200" smtClean="0"/>
              <a:t>Network Reference Model</a:t>
            </a:r>
            <a:endParaRPr lang="zh-CN" altLang="en-US" sz="320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mtClean="0"/>
              <a:t>Overview of Computer Network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mtClean="0"/>
              <a:t>OSI Reference Model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mtClean="0"/>
              <a:t>TCP/IP Model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mtClean="0">
                <a:solidFill>
                  <a:srgbClr val="006600"/>
                </a:solidFill>
              </a:rPr>
              <a:t>Network Topology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mtClean="0"/>
              <a:t>Network Devices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611188" y="765175"/>
            <a:ext cx="3657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Topology </a:t>
            </a:r>
          </a:p>
        </p:txBody>
      </p:sp>
      <p:sp>
        <p:nvSpPr>
          <p:cNvPr id="235523" name="Text Box 3"/>
          <p:cNvSpPr txBox="1">
            <a:spLocks noChangeArrowheads="1"/>
          </p:cNvSpPr>
          <p:nvPr/>
        </p:nvSpPr>
        <p:spPr bwMode="auto">
          <a:xfrm>
            <a:off x="357188" y="1643063"/>
            <a:ext cx="8786812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Defines the structure of the network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Physical topology: the actual layout of the wire (media)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bus, star, ring, extended star, hierarchical, mesh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Logical topology: defines how the media is accessed by the hosts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token passing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684213" y="549275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400">
                <a:solidFill>
                  <a:schemeClr val="tx2"/>
                </a:solidFill>
                <a:latin typeface="Tahoma" pitchFamily="34" charset="0"/>
              </a:rPr>
              <a:t>Network Topologies</a:t>
            </a:r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714500"/>
            <a:ext cx="66436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611188" y="476250"/>
            <a:ext cx="78724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Topologies--Bus</a:t>
            </a:r>
          </a:p>
        </p:txBody>
      </p:sp>
      <p:sp>
        <p:nvSpPr>
          <p:cNvPr id="239619" name="Text Box 3"/>
          <p:cNvSpPr txBox="1">
            <a:spLocks noChangeArrowheads="1"/>
          </p:cNvSpPr>
          <p:nvPr/>
        </p:nvSpPr>
        <p:spPr bwMode="auto">
          <a:xfrm>
            <a:off x="285750" y="1714500"/>
            <a:ext cx="86106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800" dirty="0">
                <a:latin typeface="Tahoma" pitchFamily="34" charset="0"/>
                <a:cs typeface="Arial" charset="0"/>
              </a:rPr>
              <a:t> </a:t>
            </a:r>
            <a:br>
              <a:rPr lang="en-US" altLang="zh-CN" sz="2800" dirty="0">
                <a:latin typeface="Tahoma" pitchFamily="34" charset="0"/>
                <a:cs typeface="Arial" charset="0"/>
              </a:rPr>
            </a:br>
            <a:r>
              <a:rPr lang="en-US" altLang="zh-CN" sz="2800" dirty="0">
                <a:latin typeface="Tahoma" pitchFamily="34" charset="0"/>
                <a:cs typeface="Arial" charset="0"/>
              </a:rPr>
              <a:t>Each host is wired to a common wire.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Advantage: all hosts can communicate directly.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Disadvantage: A break in the cable disconnects hosts from each other.</a:t>
            </a:r>
          </a:p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Logical Perspective </a:t>
            </a:r>
            <a:endParaRPr lang="en-US" altLang="zh-CN" sz="2800" dirty="0">
              <a:latin typeface="Tahoma" pitchFamily="34" charset="0"/>
              <a:cs typeface="Arial" charset="0"/>
            </a:endParaRPr>
          </a:p>
          <a:p>
            <a:pPr marL="695325" lvl="1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Every networking device to see all signals from all other devices (advantage?)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04813"/>
            <a:ext cx="22860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 autoUpdateAnimBg="0"/>
      <p:bldP spid="239619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611188" y="476250"/>
            <a:ext cx="7848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Topologies--Ring</a:t>
            </a:r>
          </a:p>
        </p:txBody>
      </p:sp>
      <p:sp>
        <p:nvSpPr>
          <p:cNvPr id="241667" name="Text Box 3"/>
          <p:cNvSpPr txBox="1">
            <a:spLocks noChangeArrowheads="1"/>
          </p:cNvSpPr>
          <p:nvPr/>
        </p:nvSpPr>
        <p:spPr bwMode="auto">
          <a:xfrm>
            <a:off x="285750" y="1700213"/>
            <a:ext cx="885825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800">
                <a:latin typeface="Tahoma" pitchFamily="34" charset="0"/>
                <a:cs typeface="Arial" charset="0"/>
              </a:rPr>
              <a:t> 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  <a:cs typeface="Arial" charset="0"/>
              </a:rPr>
              <a:t>All devices wired directly to each other in what is called a daisy-chain.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>
                <a:latin typeface="Tahoma" pitchFamily="34" charset="0"/>
                <a:cs typeface="Arial" charset="0"/>
              </a:rPr>
              <a:t>Logical Perspective</a:t>
            </a:r>
            <a:endParaRPr lang="en-US" altLang="zh-CN" sz="2800">
              <a:latin typeface="Tahoma" pitchFamily="34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  <a:cs typeface="Arial" charset="0"/>
              </a:rPr>
              <a:t>In order for information to flow, each station must pass the information to its adjacent station. 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0"/>
            <a:ext cx="1497012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6" grpId="0" autoUpdateAnimBg="0"/>
      <p:bldP spid="24166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0"/>
          <p:cNvGrpSpPr>
            <a:grpSpLocks/>
          </p:cNvGrpSpPr>
          <p:nvPr/>
        </p:nvGrpSpPr>
        <p:grpSpPr bwMode="auto">
          <a:xfrm>
            <a:off x="1547813" y="3500438"/>
            <a:ext cx="3784600" cy="2678112"/>
            <a:chOff x="1680" y="240"/>
            <a:chExt cx="2529" cy="1270"/>
          </a:xfrm>
        </p:grpSpPr>
        <p:sp>
          <p:nvSpPr>
            <p:cNvPr id="8210" name="Oval 21"/>
            <p:cNvSpPr>
              <a:spLocks noChangeArrowheads="1"/>
            </p:cNvSpPr>
            <p:nvPr/>
          </p:nvSpPr>
          <p:spPr bwMode="auto">
            <a:xfrm>
              <a:off x="2554" y="240"/>
              <a:ext cx="1088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Oval 22"/>
            <p:cNvSpPr>
              <a:spLocks noChangeArrowheads="1"/>
            </p:cNvSpPr>
            <p:nvPr/>
          </p:nvSpPr>
          <p:spPr bwMode="auto">
            <a:xfrm>
              <a:off x="1941" y="381"/>
              <a:ext cx="827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Oval 23"/>
            <p:cNvSpPr>
              <a:spLocks noChangeArrowheads="1"/>
            </p:cNvSpPr>
            <p:nvPr/>
          </p:nvSpPr>
          <p:spPr bwMode="auto">
            <a:xfrm>
              <a:off x="1680" y="702"/>
              <a:ext cx="552" cy="41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Oval 24"/>
            <p:cNvSpPr>
              <a:spLocks noChangeArrowheads="1"/>
            </p:cNvSpPr>
            <p:nvPr/>
          </p:nvSpPr>
          <p:spPr bwMode="auto">
            <a:xfrm>
              <a:off x="1849" y="894"/>
              <a:ext cx="842" cy="45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" name="Oval 25"/>
            <p:cNvSpPr>
              <a:spLocks noChangeArrowheads="1"/>
            </p:cNvSpPr>
            <p:nvPr/>
          </p:nvSpPr>
          <p:spPr bwMode="auto">
            <a:xfrm>
              <a:off x="2462" y="971"/>
              <a:ext cx="1272" cy="53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" name="Oval 26"/>
            <p:cNvSpPr>
              <a:spLocks noChangeArrowheads="1"/>
            </p:cNvSpPr>
            <p:nvPr/>
          </p:nvSpPr>
          <p:spPr bwMode="auto">
            <a:xfrm>
              <a:off x="3289" y="394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Oval 27"/>
            <p:cNvSpPr>
              <a:spLocks noChangeArrowheads="1"/>
            </p:cNvSpPr>
            <p:nvPr/>
          </p:nvSpPr>
          <p:spPr bwMode="auto">
            <a:xfrm>
              <a:off x="3412" y="663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Oval 28"/>
            <p:cNvSpPr>
              <a:spLocks noChangeArrowheads="1"/>
            </p:cNvSpPr>
            <p:nvPr/>
          </p:nvSpPr>
          <p:spPr bwMode="auto">
            <a:xfrm>
              <a:off x="3335" y="753"/>
              <a:ext cx="797" cy="6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Oval 29"/>
            <p:cNvSpPr>
              <a:spLocks noChangeArrowheads="1"/>
            </p:cNvSpPr>
            <p:nvPr/>
          </p:nvSpPr>
          <p:spPr bwMode="auto">
            <a:xfrm>
              <a:off x="2140" y="548"/>
              <a:ext cx="1640" cy="66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684213" y="765175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-78"/>
              </a:rPr>
              <a:t>Data Networks Classifications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116013" y="1844675"/>
            <a:ext cx="59594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>
                <a:cs typeface="Times New Roman (Arabic)" charset="-78"/>
              </a:rPr>
              <a:t> </a:t>
            </a:r>
            <a:r>
              <a:rPr lang="en-US" altLang="zh-CN" sz="2800" b="1" i="1">
                <a:cs typeface="Times New Roman (Arabic)" charset="-78"/>
              </a:rPr>
              <a:t>LAN</a:t>
            </a:r>
            <a:r>
              <a:rPr lang="en-US" altLang="zh-CN" sz="2800">
                <a:cs typeface="Times New Roman (Arabic)" charset="-78"/>
              </a:rPr>
              <a:t>( </a:t>
            </a:r>
            <a:r>
              <a:rPr lang="en-US" altLang="zh-CN" sz="2800" i="1">
                <a:solidFill>
                  <a:schemeClr val="tx2"/>
                </a:solidFill>
                <a:cs typeface="Times New Roman (Arabic)" charset="-78"/>
              </a:rPr>
              <a:t>Local Area Networks </a:t>
            </a:r>
            <a:r>
              <a:rPr lang="en-US" altLang="zh-CN" sz="2800">
                <a:cs typeface="Times New Roman (Arabic)" charset="-78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>
                <a:cs typeface="Times New Roman (Arabic)" charset="-78"/>
              </a:rPr>
              <a:t> </a:t>
            </a:r>
            <a:r>
              <a:rPr lang="en-US" altLang="zh-CN" sz="2800" b="1" i="1">
                <a:cs typeface="Times New Roman (Arabic)" charset="-78"/>
              </a:rPr>
              <a:t>WAN</a:t>
            </a:r>
            <a:r>
              <a:rPr lang="en-US" altLang="zh-CN" sz="2800">
                <a:cs typeface="Times New Roman (Arabic)" charset="-78"/>
              </a:rPr>
              <a:t>( </a:t>
            </a:r>
            <a:r>
              <a:rPr lang="en-US" altLang="zh-CN" sz="2800" i="1">
                <a:solidFill>
                  <a:schemeClr val="tx2"/>
                </a:solidFill>
                <a:cs typeface="Times New Roman (Arabic)" charset="-78"/>
              </a:rPr>
              <a:t>Wide Area Networks </a:t>
            </a:r>
            <a:r>
              <a:rPr lang="en-US" altLang="zh-CN" sz="2800">
                <a:cs typeface="Times New Roman (Arabic)" charset="-78"/>
              </a:rPr>
              <a:t>)</a:t>
            </a:r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 flipH="1" flipV="1">
            <a:off x="3602038" y="4089400"/>
            <a:ext cx="1004887" cy="136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8" name="Line 8"/>
          <p:cNvSpPr>
            <a:spLocks noChangeShapeType="1"/>
          </p:cNvSpPr>
          <p:nvPr/>
        </p:nvSpPr>
        <p:spPr bwMode="auto">
          <a:xfrm flipV="1">
            <a:off x="2014538" y="4089400"/>
            <a:ext cx="1290637" cy="94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9" name="Line 9"/>
          <p:cNvSpPr>
            <a:spLocks noChangeShapeType="1"/>
          </p:cNvSpPr>
          <p:nvPr/>
        </p:nvSpPr>
        <p:spPr bwMode="auto">
          <a:xfrm flipV="1">
            <a:off x="3106738" y="4089400"/>
            <a:ext cx="298450" cy="157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200" name="Picture 10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822825"/>
            <a:ext cx="4270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5553075"/>
            <a:ext cx="4270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5345113"/>
            <a:ext cx="4270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59483">
            <a:off x="3127375" y="3944938"/>
            <a:ext cx="60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Oval 14"/>
          <p:cNvSpPr>
            <a:spLocks noChangeArrowheads="1"/>
          </p:cNvSpPr>
          <p:nvPr/>
        </p:nvSpPr>
        <p:spPr bwMode="auto">
          <a:xfrm>
            <a:off x="4411663" y="5246688"/>
            <a:ext cx="595312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5" name="Text Box 15"/>
          <p:cNvSpPr txBox="1">
            <a:spLocks noChangeArrowheads="1"/>
          </p:cNvSpPr>
          <p:nvPr/>
        </p:nvSpPr>
        <p:spPr bwMode="auto">
          <a:xfrm>
            <a:off x="3703638" y="3562350"/>
            <a:ext cx="1100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333399"/>
                </a:solidFill>
                <a:ea typeface="黑体" pitchFamily="2" charset="-122"/>
              </a:rPr>
              <a:t>Node</a:t>
            </a:r>
          </a:p>
        </p:txBody>
      </p:sp>
      <p:sp>
        <p:nvSpPr>
          <p:cNvPr id="8206" name="Text Box 16"/>
          <p:cNvSpPr txBox="1">
            <a:spLocks noChangeArrowheads="1"/>
          </p:cNvSpPr>
          <p:nvPr/>
        </p:nvSpPr>
        <p:spPr bwMode="auto">
          <a:xfrm>
            <a:off x="4079875" y="4294188"/>
            <a:ext cx="915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333399"/>
                </a:solidFill>
                <a:ea typeface="黑体" pitchFamily="2" charset="-122"/>
              </a:rPr>
              <a:t>Link</a:t>
            </a:r>
          </a:p>
        </p:txBody>
      </p:sp>
      <p:sp>
        <p:nvSpPr>
          <p:cNvPr id="8207" name="Oval 17"/>
          <p:cNvSpPr>
            <a:spLocks noChangeArrowheads="1"/>
          </p:cNvSpPr>
          <p:nvPr/>
        </p:nvSpPr>
        <p:spPr bwMode="auto">
          <a:xfrm>
            <a:off x="3132138" y="3789363"/>
            <a:ext cx="595312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8" name="Oval 18"/>
          <p:cNvSpPr>
            <a:spLocks noChangeArrowheads="1"/>
          </p:cNvSpPr>
          <p:nvPr/>
        </p:nvSpPr>
        <p:spPr bwMode="auto">
          <a:xfrm>
            <a:off x="1746250" y="4767263"/>
            <a:ext cx="596900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9" name="Oval 19"/>
          <p:cNvSpPr>
            <a:spLocks noChangeArrowheads="1"/>
          </p:cNvSpPr>
          <p:nvPr/>
        </p:nvSpPr>
        <p:spPr bwMode="auto">
          <a:xfrm>
            <a:off x="2728913" y="5486400"/>
            <a:ext cx="595312" cy="6270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9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6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285750" y="642938"/>
            <a:ext cx="9286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 — Dual Ring</a:t>
            </a:r>
          </a:p>
        </p:txBody>
      </p:sp>
      <p:sp>
        <p:nvSpPr>
          <p:cNvPr id="243715" name="Text Box 3"/>
          <p:cNvSpPr txBox="1">
            <a:spLocks noChangeArrowheads="1"/>
          </p:cNvSpPr>
          <p:nvPr/>
        </p:nvSpPr>
        <p:spPr bwMode="auto">
          <a:xfrm>
            <a:off x="611188" y="1628775"/>
            <a:ext cx="85328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b="1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400">
                <a:latin typeface="Tahoma" pitchFamily="34" charset="0"/>
                <a:cs typeface="Arial" charset="0"/>
              </a:rPr>
              <a:t>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 dual ring topology is the same as a ring topology, except that there is a second, redundant ring, that connects the same devices.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Advantages: provide reliability and flexibility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b="1">
                <a:latin typeface="Tahoma" pitchFamily="34" charset="0"/>
                <a:cs typeface="Arial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 dual ring topology acts like two independent rings, of which, only one at a time is used.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42875"/>
            <a:ext cx="1584325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autoUpdateAnimBg="0"/>
      <p:bldP spid="243715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357188" y="428625"/>
            <a:ext cx="8024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Topologies—Star</a:t>
            </a: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336550" y="1714500"/>
            <a:ext cx="880745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Physical Perspective</a:t>
            </a:r>
            <a:br>
              <a:rPr lang="en-US" altLang="zh-CN" sz="2300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A star topology has a central node with all links radiating from it.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Advantage: it allows all other nodes to communicate with each other, conveniently. It also might be desirable for security or restricted access reasons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disadvantage: if the central node fails, the whole network becomes disconnected. Depending on the type of networking device used, collisions can be a problem.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Logical Perspective</a:t>
            </a:r>
            <a:br>
              <a:rPr lang="en-US" altLang="zh-CN" sz="2300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flow of all information would go through one device. 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42875"/>
            <a:ext cx="13604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42875"/>
            <a:ext cx="143986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2" grpId="0" autoUpdateAnimBg="0"/>
      <p:bldP spid="245763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/>
          <p:cNvSpPr>
            <a:spLocks noChangeArrowheads="1"/>
          </p:cNvSpPr>
          <p:nvPr/>
        </p:nvSpPr>
        <p:spPr bwMode="auto">
          <a:xfrm>
            <a:off x="539750" y="620713"/>
            <a:ext cx="7872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Topologies—Tree</a:t>
            </a:r>
          </a:p>
        </p:txBody>
      </p:sp>
      <p:sp>
        <p:nvSpPr>
          <p:cNvPr id="249859" name="Text Box 1027"/>
          <p:cNvSpPr txBox="1">
            <a:spLocks noChangeArrowheads="1"/>
          </p:cNvSpPr>
          <p:nvPr/>
        </p:nvSpPr>
        <p:spPr bwMode="auto">
          <a:xfrm>
            <a:off x="395288" y="1773238"/>
            <a:ext cx="8610600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The tree topology uses a trunk node from which it branches to other nodes. 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300">
                <a:latin typeface="Tahoma" pitchFamily="34" charset="0"/>
                <a:cs typeface="Arial" charset="0"/>
              </a:rPr>
              <a:t> binary tree (each node splits into two links)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300">
                <a:latin typeface="Tahoma" pitchFamily="34" charset="0"/>
                <a:cs typeface="Arial" charset="0"/>
              </a:rPr>
              <a:t> backbone tree (a backbone trunk has branch nodes with links hanging from it).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 b="1">
                <a:latin typeface="Tahoma" pitchFamily="34" charset="0"/>
                <a:cs typeface="Arial" charset="0"/>
              </a:rPr>
              <a:t>Physical Perspective</a:t>
            </a:r>
            <a:br>
              <a:rPr lang="en-US" altLang="zh-CN" sz="2300" b="1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trunk is a wire that has several layers of branches.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 b="1">
                <a:latin typeface="Tahoma" pitchFamily="34" charset="0"/>
                <a:cs typeface="Arial" charset="0"/>
              </a:rPr>
              <a:t>Logical Perspective</a:t>
            </a:r>
            <a:br>
              <a:rPr lang="en-US" altLang="zh-CN" sz="2300" b="1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flow of  information is hierarchical. </a:t>
            </a:r>
          </a:p>
        </p:txBody>
      </p:sp>
      <p:pic>
        <p:nvPicPr>
          <p:cNvPr id="65540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15888"/>
            <a:ext cx="1900238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 autoUpdateAnimBg="0"/>
      <p:bldP spid="249859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auto">
          <a:xfrm>
            <a:off x="539750" y="549275"/>
            <a:ext cx="8604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Topologies—</a:t>
            </a:r>
          </a:p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Complete (Mesh)</a:t>
            </a: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428625" y="1785938"/>
            <a:ext cx="8715375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525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Physical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has distinct advantages and disadvantages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Advantage: the maximum connectivity and reliability. 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Disadvantage: the amount of media for the links, and the amount of connections to the links becomes overwhelming.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Logical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The behavior of a complete, or mesh topology depends greatly on the devices used. 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60350"/>
            <a:ext cx="163353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4" grpId="0" autoUpdateAnimBg="0"/>
      <p:bldP spid="253955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/>
          <p:cNvSpPr>
            <a:spLocks noChangeArrowheads="1"/>
          </p:cNvSpPr>
          <p:nvPr/>
        </p:nvSpPr>
        <p:spPr bwMode="auto">
          <a:xfrm>
            <a:off x="395288" y="549275"/>
            <a:ext cx="7343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Topologies—Cellular</a:t>
            </a:r>
          </a:p>
        </p:txBody>
      </p:sp>
      <p:sp>
        <p:nvSpPr>
          <p:cNvPr id="256003" name="Text Box 1027"/>
          <p:cNvSpPr txBox="1">
            <a:spLocks noChangeArrowheads="1"/>
          </p:cNvSpPr>
          <p:nvPr/>
        </p:nvSpPr>
        <p:spPr bwMode="auto">
          <a:xfrm>
            <a:off x="285750" y="1714500"/>
            <a:ext cx="8610600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Physical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The cellular topology is for wireless technology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Sometimes the receiving nodes move (e.g. cell phone), and sometimes the sending nodes move (e.g. satellite)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Nodes communicate with each other directly (though sometimes extremely difficult), or communicate only with their adjacent cells, which is extremely inefficient.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2300">
              <a:latin typeface="Tahoma" pitchFamily="34" charset="0"/>
              <a:cs typeface="Arial" charset="0"/>
            </a:endParaRPr>
          </a:p>
        </p:txBody>
      </p:sp>
      <p:pic>
        <p:nvPicPr>
          <p:cNvPr id="675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20967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2" grpId="0" autoUpdateAnimBg="0"/>
      <p:bldP spid="256003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357188"/>
            <a:ext cx="9001125" cy="1216025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Computer Network &amp; Reference Model</a:t>
            </a:r>
            <a:endParaRPr lang="zh-CN" altLang="en-US" sz="3600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Overview of Computer Network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OSI Reference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TCP/IP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/>
              <a:t>Network Topology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solidFill>
                  <a:srgbClr val="006600"/>
                </a:solidFill>
              </a:rPr>
              <a:t>Network Devices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874713"/>
            <a:ext cx="8001000" cy="646112"/>
          </a:xfrm>
        </p:spPr>
        <p:txBody>
          <a:bodyPr/>
          <a:lstStyle/>
          <a:p>
            <a:pPr eaLnBrk="1" hangingPunct="1"/>
            <a:r>
              <a:rPr lang="en-US" altLang="zh-CN" smtClean="0"/>
              <a:t>LAN Devices in a Topology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434387" cy="4267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Hosts—devices connected directly to network segment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printers, computers, servers, FAX, copier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Hosts—not part of any layer, but the functions of the OSI model are performed in software inside host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6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8" grpId="0" autoUpdateAnimBg="0"/>
      <p:bldP spid="260099" grpId="0" build="p" bldLvl="2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Object 2"/>
          <p:cNvGraphicFramePr>
            <a:graphicFrameLocks noChangeAspect="1"/>
          </p:cNvGraphicFramePr>
          <p:nvPr/>
        </p:nvGraphicFramePr>
        <p:xfrm>
          <a:off x="539750" y="1700213"/>
          <a:ext cx="8064500" cy="516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1" name="Bitmap Image" r:id="rId4" imgW="4095238" imgH="3352381" progId="Paint.Picture">
                  <p:embed/>
                </p:oleObj>
              </mc:Choice>
              <mc:Fallback>
                <p:oleObj name="Bitmap Image" r:id="rId4" imgW="4095238" imgH="33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00213"/>
                        <a:ext cx="8064500" cy="516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-107950" y="620713"/>
            <a:ext cx="80295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LAN Devices in a Topology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7840662" cy="811213"/>
          </a:xfrm>
        </p:spPr>
        <p:txBody>
          <a:bodyPr/>
          <a:lstStyle/>
          <a:p>
            <a:pPr eaLnBrk="1" hangingPunct="1"/>
            <a:r>
              <a:rPr lang="en-US" altLang="zh-CN" smtClean="0"/>
              <a:t>NICs – Layer 2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700213"/>
            <a:ext cx="4497388" cy="4953000"/>
          </a:xfrm>
        </p:spPr>
        <p:txBody>
          <a:bodyPr/>
          <a:lstStyle/>
          <a:p>
            <a:pPr eaLnBrk="1" hangingPunct="1"/>
            <a:r>
              <a:rPr lang="en-US" altLang="zh-CN" sz="2200" smtClean="0"/>
              <a:t>Carries a unique code called a MAC address</a:t>
            </a:r>
          </a:p>
          <a:p>
            <a:pPr eaLnBrk="1" hangingPunct="1"/>
            <a:r>
              <a:rPr lang="en-US" altLang="zh-CN" sz="2200" smtClean="0"/>
              <a:t>Is used to control data communication for the host on the network</a:t>
            </a:r>
            <a:r>
              <a:rPr lang="en-US" altLang="zh-CN" sz="2200" smtClean="0">
                <a:latin typeface="Arial" charset="0"/>
              </a:rPr>
              <a:t> </a:t>
            </a:r>
            <a:endParaRPr lang="en-US" altLang="zh-CN" sz="2200" smtClean="0"/>
          </a:p>
          <a:p>
            <a:pPr eaLnBrk="1" hangingPunct="1"/>
            <a:r>
              <a:rPr lang="en-US" altLang="zh-CN" sz="2200" smtClean="0"/>
              <a:t>Translates parallel signal produced by computer into serial format to send over the network</a:t>
            </a:r>
            <a:endParaRPr lang="en-US" altLang="zh-CN" sz="2200" u="sng" smtClean="0"/>
          </a:p>
          <a:p>
            <a:pPr eaLnBrk="1" hangingPunct="1"/>
            <a:r>
              <a:rPr lang="en-US" altLang="zh-CN" sz="2200" u="sng" smtClean="0"/>
              <a:t>Transceiver used to convert signals</a:t>
            </a:r>
            <a:r>
              <a:rPr lang="en-US" altLang="zh-CN" sz="2200" smtClean="0"/>
              <a:t> as well as send and receive bits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4427538" y="5143500"/>
            <a:ext cx="39608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200"/>
              <a:t>Provides the host’s access to the medium</a:t>
            </a:r>
          </a:p>
        </p:txBody>
      </p:sp>
      <p:sp>
        <p:nvSpPr>
          <p:cNvPr id="71685" name="Text Box 10"/>
          <p:cNvSpPr txBox="1">
            <a:spLocks noChangeArrowheads="1"/>
          </p:cNvSpPr>
          <p:nvPr/>
        </p:nvSpPr>
        <p:spPr bwMode="auto">
          <a:xfrm>
            <a:off x="8215313" y="3000375"/>
            <a:ext cx="895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140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至局域网</a:t>
            </a:r>
          </a:p>
        </p:txBody>
      </p:sp>
      <p:sp>
        <p:nvSpPr>
          <p:cNvPr id="71686" name="Text Box 12"/>
          <p:cNvSpPr txBox="1">
            <a:spLocks noChangeArrowheads="1"/>
          </p:cNvSpPr>
          <p:nvPr/>
        </p:nvSpPr>
        <p:spPr bwMode="auto">
          <a:xfrm>
            <a:off x="7858125" y="3500438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串行通信</a:t>
            </a:r>
          </a:p>
        </p:txBody>
      </p:sp>
      <p:grpSp>
        <p:nvGrpSpPr>
          <p:cNvPr id="71687" name="Group 26"/>
          <p:cNvGrpSpPr>
            <a:grpSpLocks/>
          </p:cNvGrpSpPr>
          <p:nvPr/>
        </p:nvGrpSpPr>
        <p:grpSpPr bwMode="auto">
          <a:xfrm>
            <a:off x="4375150" y="2357438"/>
            <a:ext cx="4197350" cy="2746375"/>
            <a:chOff x="3031" y="1797"/>
            <a:chExt cx="2548" cy="1554"/>
          </a:xfrm>
        </p:grpSpPr>
        <p:sp>
          <p:nvSpPr>
            <p:cNvPr id="71689" name="Rectangle 7"/>
            <p:cNvSpPr>
              <a:spLocks noChangeArrowheads="1"/>
            </p:cNvSpPr>
            <p:nvPr/>
          </p:nvSpPr>
          <p:spPr bwMode="auto">
            <a:xfrm>
              <a:off x="3107" y="1922"/>
              <a:ext cx="2010" cy="79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1690" name="Text Box 8"/>
            <p:cNvSpPr txBox="1">
              <a:spLocks noChangeArrowheads="1"/>
            </p:cNvSpPr>
            <p:nvPr/>
          </p:nvSpPr>
          <p:spPr bwMode="auto">
            <a:xfrm>
              <a:off x="4569" y="1802"/>
              <a:ext cx="763" cy="252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硬件地址</a:t>
              </a:r>
            </a:p>
          </p:txBody>
        </p:sp>
        <p:sp>
          <p:nvSpPr>
            <p:cNvPr id="71691" name="Line 9"/>
            <p:cNvSpPr>
              <a:spLocks noChangeShapeType="1"/>
            </p:cNvSpPr>
            <p:nvPr/>
          </p:nvSpPr>
          <p:spPr bwMode="auto">
            <a:xfrm>
              <a:off x="4872" y="2355"/>
              <a:ext cx="634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2" name="Rectangle 11"/>
            <p:cNvSpPr>
              <a:spLocks noChangeArrowheads="1"/>
            </p:cNvSpPr>
            <p:nvPr/>
          </p:nvSpPr>
          <p:spPr bwMode="auto">
            <a:xfrm>
              <a:off x="4285" y="2150"/>
              <a:ext cx="601" cy="376"/>
            </a:xfrm>
            <a:prstGeom prst="rect">
              <a:avLst/>
            </a:prstGeom>
            <a:solidFill>
              <a:srgbClr val="CC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1" lang="zh-CN" altLang="en-US" sz="2000">
                  <a:latin typeface="Arial" charset="0"/>
                  <a:ea typeface="黑体" pitchFamily="2" charset="-122"/>
                </a:rPr>
                <a:t>适配器</a:t>
              </a:r>
            </a:p>
            <a:p>
              <a:pPr algn="ctr"/>
              <a:r>
                <a:rPr kumimoji="1" lang="zh-CN" altLang="en-US" sz="2000">
                  <a:latin typeface="Arial" charset="0"/>
                  <a:ea typeface="黑体" pitchFamily="2" charset="-122"/>
                </a:rPr>
                <a:t>（网卡）</a:t>
              </a:r>
            </a:p>
          </p:txBody>
        </p:sp>
        <p:sp>
          <p:nvSpPr>
            <p:cNvPr id="71693" name="Rectangle 13"/>
            <p:cNvSpPr>
              <a:spLocks noChangeArrowheads="1"/>
            </p:cNvSpPr>
            <p:nvPr/>
          </p:nvSpPr>
          <p:spPr bwMode="auto">
            <a:xfrm>
              <a:off x="3337" y="2150"/>
              <a:ext cx="597" cy="37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CPU </a:t>
              </a:r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和</a:t>
              </a:r>
            </a:p>
            <a:p>
              <a:pPr algn="ctr"/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存储器</a:t>
              </a:r>
            </a:p>
          </p:txBody>
        </p:sp>
        <p:sp>
          <p:nvSpPr>
            <p:cNvPr id="71694" name="Line 14"/>
            <p:cNvSpPr>
              <a:spLocks noChangeShapeType="1"/>
            </p:cNvSpPr>
            <p:nvPr/>
          </p:nvSpPr>
          <p:spPr bwMode="auto">
            <a:xfrm flipV="1">
              <a:off x="3523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5" name="Text Box 15"/>
            <p:cNvSpPr txBox="1">
              <a:spLocks noChangeArrowheads="1"/>
            </p:cNvSpPr>
            <p:nvPr/>
          </p:nvSpPr>
          <p:spPr bwMode="auto">
            <a:xfrm>
              <a:off x="3031" y="2905"/>
              <a:ext cx="124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生成发送的数据</a:t>
              </a:r>
            </a:p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处理收到的数据</a:t>
              </a:r>
            </a:p>
          </p:txBody>
        </p:sp>
        <p:sp>
          <p:nvSpPr>
            <p:cNvPr id="71696" name="Line 16"/>
            <p:cNvSpPr>
              <a:spLocks noChangeShapeType="1"/>
            </p:cNvSpPr>
            <p:nvPr/>
          </p:nvSpPr>
          <p:spPr bwMode="auto">
            <a:xfrm flipV="1">
              <a:off x="4459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4170" y="2905"/>
              <a:ext cx="140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把帧发送到局域网</a:t>
              </a:r>
            </a:p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从局域网接收帧</a:t>
              </a:r>
            </a:p>
          </p:txBody>
        </p:sp>
        <p:sp>
          <p:nvSpPr>
            <p:cNvPr id="71698" name="Text Box 18"/>
            <p:cNvSpPr txBox="1">
              <a:spLocks noChangeArrowheads="1"/>
            </p:cNvSpPr>
            <p:nvPr/>
          </p:nvSpPr>
          <p:spPr bwMode="auto">
            <a:xfrm>
              <a:off x="3844" y="1918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计算机</a:t>
              </a:r>
            </a:p>
          </p:txBody>
        </p:sp>
        <p:sp>
          <p:nvSpPr>
            <p:cNvPr id="71699" name="Text Box 19"/>
            <p:cNvSpPr txBox="1">
              <a:spLocks noChangeArrowheads="1"/>
            </p:cNvSpPr>
            <p:nvPr/>
          </p:nvSpPr>
          <p:spPr bwMode="auto">
            <a:xfrm>
              <a:off x="3211" y="1797"/>
              <a:ext cx="633" cy="25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IP </a:t>
              </a: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地址</a:t>
              </a:r>
            </a:p>
          </p:txBody>
        </p:sp>
        <p:sp>
          <p:nvSpPr>
            <p:cNvPr id="71700" name="AutoShape 20"/>
            <p:cNvSpPr>
              <a:spLocks noChangeArrowheads="1"/>
            </p:cNvSpPr>
            <p:nvPr/>
          </p:nvSpPr>
          <p:spPr bwMode="auto">
            <a:xfrm>
              <a:off x="3904" y="2227"/>
              <a:ext cx="415" cy="228"/>
            </a:xfrm>
            <a:prstGeom prst="leftRightArrow">
              <a:avLst>
                <a:gd name="adj1" fmla="val 50000"/>
                <a:gd name="adj2" fmla="val 36404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1701" name="Text Box 21"/>
            <p:cNvSpPr txBox="1">
              <a:spLocks noChangeArrowheads="1"/>
            </p:cNvSpPr>
            <p:nvPr/>
          </p:nvSpPr>
          <p:spPr bwMode="auto">
            <a:xfrm>
              <a:off x="3888" y="2525"/>
              <a:ext cx="43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并行</a:t>
              </a:r>
            </a:p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通信</a:t>
              </a:r>
            </a:p>
          </p:txBody>
        </p:sp>
        <p:sp>
          <p:nvSpPr>
            <p:cNvPr id="71702" name="Freeform 23"/>
            <p:cNvSpPr>
              <a:spLocks/>
            </p:cNvSpPr>
            <p:nvPr/>
          </p:nvSpPr>
          <p:spPr bwMode="auto">
            <a:xfrm>
              <a:off x="3234" y="1979"/>
              <a:ext cx="379" cy="181"/>
            </a:xfrm>
            <a:custGeom>
              <a:avLst/>
              <a:gdLst>
                <a:gd name="T0" fmla="*/ 0 w 496"/>
                <a:gd name="T1" fmla="*/ 0 h 504"/>
                <a:gd name="T2" fmla="*/ 26 w 496"/>
                <a:gd name="T3" fmla="*/ 0 h 504"/>
                <a:gd name="T4" fmla="*/ 15 w 496"/>
                <a:gd name="T5" fmla="*/ 0 h 504"/>
                <a:gd name="T6" fmla="*/ 11 w 496"/>
                <a:gd name="T7" fmla="*/ 0 h 504"/>
                <a:gd name="T8" fmla="*/ 0 w 496"/>
                <a:gd name="T9" fmla="*/ 0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6"/>
                <a:gd name="T16" fmla="*/ 0 h 504"/>
                <a:gd name="T17" fmla="*/ 496 w 496"/>
                <a:gd name="T18" fmla="*/ 504 h 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6" h="504">
                  <a:moveTo>
                    <a:pt x="0" y="0"/>
                  </a:moveTo>
                  <a:lnTo>
                    <a:pt x="496" y="0"/>
                  </a:lnTo>
                  <a:lnTo>
                    <a:pt x="292" y="504"/>
                  </a:lnTo>
                  <a:lnTo>
                    <a:pt x="210" y="50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FFFF"/>
                </a:gs>
                <a:gs pos="100000">
                  <a:srgbClr val="9AC1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3" name="Freeform 25"/>
            <p:cNvSpPr>
              <a:spLocks/>
            </p:cNvSpPr>
            <p:nvPr/>
          </p:nvSpPr>
          <p:spPr bwMode="auto">
            <a:xfrm>
              <a:off x="4584" y="1979"/>
              <a:ext cx="467" cy="181"/>
            </a:xfrm>
            <a:custGeom>
              <a:avLst/>
              <a:gdLst>
                <a:gd name="T0" fmla="*/ 0 w 612"/>
                <a:gd name="T1" fmla="*/ 0 h 501"/>
                <a:gd name="T2" fmla="*/ 31 w 612"/>
                <a:gd name="T3" fmla="*/ 0 h 501"/>
                <a:gd name="T4" fmla="*/ 17 w 612"/>
                <a:gd name="T5" fmla="*/ 0 h 501"/>
                <a:gd name="T6" fmla="*/ 13 w 612"/>
                <a:gd name="T7" fmla="*/ 0 h 501"/>
                <a:gd name="T8" fmla="*/ 0 w 612"/>
                <a:gd name="T9" fmla="*/ 0 h 5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2"/>
                <a:gd name="T16" fmla="*/ 0 h 501"/>
                <a:gd name="T17" fmla="*/ 612 w 612"/>
                <a:gd name="T18" fmla="*/ 501 h 5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2" h="501">
                  <a:moveTo>
                    <a:pt x="0" y="0"/>
                  </a:moveTo>
                  <a:lnTo>
                    <a:pt x="612" y="6"/>
                  </a:lnTo>
                  <a:lnTo>
                    <a:pt x="336" y="501"/>
                  </a:lnTo>
                  <a:lnTo>
                    <a:pt x="252" y="501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FF"/>
                </a:gs>
                <a:gs pos="100000">
                  <a:srgbClr val="C19A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68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0"/>
            <a:ext cx="388461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4" grpId="0" autoUpdateAnimBg="0"/>
      <p:bldP spid="264195" grpId="0" build="p" bldLvl="2" autoUpdateAnimBg="0"/>
      <p:bldP spid="264197" grpId="0" build="p" bldLvl="2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Object 2"/>
          <p:cNvGraphicFramePr>
            <a:graphicFrameLocks noChangeAspect="1"/>
          </p:cNvGraphicFramePr>
          <p:nvPr/>
        </p:nvGraphicFramePr>
        <p:xfrm>
          <a:off x="1476375" y="1700213"/>
          <a:ext cx="5710238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9" name="Bitmap Image" r:id="rId4" imgW="3648584" imgH="3000000" progId="Paint.Picture">
                  <p:embed/>
                </p:oleObj>
              </mc:Choice>
              <mc:Fallback>
                <p:oleObj name="Bitmap Image" r:id="rId4" imgW="3648584" imgH="30000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10238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43" name="Rectangle 3"/>
          <p:cNvSpPr>
            <a:spLocks noChangeArrowheads="1"/>
          </p:cNvSpPr>
          <p:nvPr/>
        </p:nvSpPr>
        <p:spPr bwMode="auto">
          <a:xfrm>
            <a:off x="611188" y="765175"/>
            <a:ext cx="5762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NICs – Layer 2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836613"/>
            <a:ext cx="7380288" cy="685800"/>
          </a:xfrm>
          <a:noFill/>
        </p:spPr>
        <p:txBody>
          <a:bodyPr/>
          <a:lstStyle/>
          <a:p>
            <a:pPr eaLnBrk="1" hangingPunct="1">
              <a:buFont typeface="Wingdings" pitchFamily="82" charset="2"/>
              <a:buNone/>
            </a:pPr>
            <a:r>
              <a:rPr lang="en-US" altLang="zh-CN" sz="3900" smtClean="0">
                <a:solidFill>
                  <a:schemeClr val="tx2"/>
                </a:solidFill>
              </a:rPr>
              <a:t>LAN/WAN</a:t>
            </a:r>
          </a:p>
        </p:txBody>
      </p:sp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827088" y="1844675"/>
            <a:ext cx="75438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Local Area Networks (LANs)</a:t>
            </a:r>
            <a:r>
              <a:rPr lang="en-US" altLang="zh-CN" sz="2400"/>
              <a:t> 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>
                <a:cs typeface="Times New Roman (Arabic)" charset="-78"/>
              </a:rPr>
              <a:t>Operate locally (cover small areas)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Multi-user access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High speeds expected (up to Gbps/10Gbps)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Error rate is easily controlled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Wide Area Networks (WANs)</a:t>
            </a:r>
            <a:endParaRPr lang="en-US" altLang="zh-CN" sz="2400"/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Operate over larger areas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Access over serial links, optical links, etc.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Traditionally, have Lower speeds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/>
              <a:t>Error rate can not be easily controlled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build="p" bldLvl="3" autoUpdateAnimBg="0" advAuto="0"/>
      <p:bldP spid="350211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611188" y="620713"/>
            <a:ext cx="8162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Media – Layer 1</a:t>
            </a:r>
          </a:p>
        </p:txBody>
      </p:sp>
      <p:sp>
        <p:nvSpPr>
          <p:cNvPr id="268291" name="Rectangle 3"/>
          <p:cNvSpPr>
            <a:spLocks noChangeArrowheads="1"/>
          </p:cNvSpPr>
          <p:nvPr/>
        </p:nvSpPr>
        <p:spPr bwMode="auto">
          <a:xfrm>
            <a:off x="395288" y="1844675"/>
            <a:ext cx="87487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3200"/>
              <a:t>Carries a flow of information in bits</a:t>
            </a:r>
          </a:p>
          <a:p>
            <a:pPr marL="469900" indent="-469900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3200"/>
              <a:t>The means by which signals travel from one networked device to another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0" grpId="0" autoUpdateAnimBg="0"/>
      <p:bldP spid="268291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611188" y="765175"/>
            <a:ext cx="726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Repeaters – Layer 1</a:t>
            </a:r>
          </a:p>
        </p:txBody>
      </p:sp>
      <p:graphicFrame>
        <p:nvGraphicFramePr>
          <p:cNvPr id="74755" name="Object 5"/>
          <p:cNvGraphicFramePr>
            <a:graphicFrameLocks noChangeAspect="1"/>
          </p:cNvGraphicFramePr>
          <p:nvPr/>
        </p:nvGraphicFramePr>
        <p:xfrm>
          <a:off x="4999038" y="2006600"/>
          <a:ext cx="3859212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9" name="Visio" r:id="rId4" imgW="4185856" imgH="2207609" progId="Visio.Drawing.11">
                  <p:embed/>
                </p:oleObj>
              </mc:Choice>
              <mc:Fallback>
                <p:oleObj name="Visio" r:id="rId4" imgW="4185856" imgH="220760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2006600"/>
                        <a:ext cx="3859212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6"/>
          <p:cNvSpPr>
            <a:spLocks noChangeArrowheads="1"/>
          </p:cNvSpPr>
          <p:nvPr/>
        </p:nvSpPr>
        <p:spPr bwMode="auto">
          <a:xfrm>
            <a:off x="468313" y="4149725"/>
            <a:ext cx="813593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regenerate (amplify) and retime network signals at the bit level to allow them to travel a longer distance on the media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perform no filtering</a:t>
            </a:r>
          </a:p>
        </p:txBody>
      </p:sp>
      <p:sp>
        <p:nvSpPr>
          <p:cNvPr id="74757" name="矩形 5"/>
          <p:cNvSpPr>
            <a:spLocks noChangeArrowheads="1"/>
          </p:cNvSpPr>
          <p:nvPr/>
        </p:nvSpPr>
        <p:spPr bwMode="auto">
          <a:xfrm>
            <a:off x="500063" y="1700213"/>
            <a:ext cx="47148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used to extend the length of the network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clean, amplify, and resend signals that are weakened by long cable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611188" y="692150"/>
            <a:ext cx="764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Hubs – Layer 1</a:t>
            </a:r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468313" y="1773238"/>
            <a:ext cx="4400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to regenerate and retime network signals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propagate signals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cannot filter traffic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cannot determine the best path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as network concentration points</a:t>
            </a:r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4572000" y="4652963"/>
            <a:ext cx="3995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sometimes called multiport repeaters</a:t>
            </a:r>
          </a:p>
        </p:txBody>
      </p:sp>
      <p:pic>
        <p:nvPicPr>
          <p:cNvPr id="757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781300"/>
            <a:ext cx="3486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autoUpdateAnimBg="0"/>
      <p:bldP spid="278532" grpId="0" build="p" autoUpdateAnimBg="0"/>
      <p:bldP spid="278533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611188" y="765175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Repeaters/Hubs - Differences</a:t>
            </a:r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611188" y="1773238"/>
            <a:ext cx="7727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Repeater typically has only two ports and a hub generally has from four to twenty or more ports.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Repeater receives on one port and repeats on </a:t>
            </a:r>
            <a:r>
              <a:rPr lang="en-US" altLang="zh-CN" sz="2400">
                <a:solidFill>
                  <a:srgbClr val="FF0000"/>
                </a:solidFill>
              </a:rPr>
              <a:t>the other</a:t>
            </a:r>
            <a:r>
              <a:rPr lang="en-US" altLang="zh-CN" sz="2400"/>
              <a:t>, while hubs receive on one port and transmit on </a:t>
            </a:r>
            <a:r>
              <a:rPr lang="en-US" altLang="zh-CN" sz="2400">
                <a:solidFill>
                  <a:srgbClr val="FF0000"/>
                </a:solidFill>
              </a:rPr>
              <a:t>all other ports</a:t>
            </a:r>
            <a:r>
              <a:rPr lang="en-US" altLang="zh-CN" sz="2400"/>
              <a:t>.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Hubs most commonly found in Ethernet 10Base T or 100Base T networks.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8" grpId="0" autoUpdateAnimBg="0"/>
      <p:bldP spid="280579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/>
          <p:cNvSpPr>
            <a:spLocks noChangeArrowheads="1"/>
          </p:cNvSpPr>
          <p:nvPr/>
        </p:nvSpPr>
        <p:spPr bwMode="auto">
          <a:xfrm>
            <a:off x="611188" y="825500"/>
            <a:ext cx="632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Hub</a:t>
            </a:r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323850" y="1700213"/>
            <a:ext cx="4103688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endParaRPr lang="en-US" altLang="zh-CN" sz="2400"/>
          </a:p>
        </p:txBody>
      </p:sp>
      <p:graphicFrame>
        <p:nvGraphicFramePr>
          <p:cNvPr id="77828" name="Object 5"/>
          <p:cNvGraphicFramePr>
            <a:graphicFrameLocks noChangeAspect="1"/>
          </p:cNvGraphicFramePr>
          <p:nvPr/>
        </p:nvGraphicFramePr>
        <p:xfrm>
          <a:off x="5143500" y="1928813"/>
          <a:ext cx="328612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2" name="Visio" r:id="rId4" imgW="2760678" imgH="3092720" progId="Visio.Drawing.11">
                  <p:embed/>
                </p:oleObj>
              </mc:Choice>
              <mc:Fallback>
                <p:oleObj name="Visio" r:id="rId4" imgW="2760678" imgH="309272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928813"/>
                        <a:ext cx="328612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6"/>
          <p:cNvGraphicFramePr>
            <a:graphicFrameLocks noChangeAspect="1"/>
          </p:cNvGraphicFramePr>
          <p:nvPr/>
        </p:nvGraphicFramePr>
        <p:xfrm>
          <a:off x="857250" y="2000250"/>
          <a:ext cx="3884613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3" name="Visio" r:id="rId6" imgW="3071717" imgH="3107722" progId="Visio.Drawing.11">
                  <p:embed/>
                </p:oleObj>
              </mc:Choice>
              <mc:Fallback>
                <p:oleObj name="Visio" r:id="rId6" imgW="3071717" imgH="310772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000250"/>
                        <a:ext cx="3884613" cy="392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5" grpId="0" autoUpdateAnimBg="0"/>
      <p:bldP spid="284676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611188" y="765175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Bridges – Layer 2</a:t>
            </a:r>
          </a:p>
        </p:txBody>
      </p:sp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250825" y="1700213"/>
            <a:ext cx="84978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purpose is to filter traffic on a LAN—to keep traffic local—yet allow connectivity to other segments of the LAN for traffic that is directed there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keep track of MAC addresses that are on each side of the bridge and make decisions based on this MAC address list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more intelligent than hubs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collect and pass packets between segments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create collision domains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maintain address tables</a:t>
            </a: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7667625" y="4365625"/>
          <a:ext cx="12541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4" name="Visio" r:id="rId4" imgW="1129474" imgH="1700213" progId="Visio.Drawing.11">
                  <p:embed/>
                </p:oleObj>
              </mc:Choice>
              <mc:Fallback>
                <p:oleObj name="Visio" r:id="rId4" imgW="1129474" imgH="170021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4365625"/>
                        <a:ext cx="125412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utoUpdateAnimBg="0"/>
      <p:bldP spid="286723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7" name="ShockwaveFlash1" r:id="rId2" imgW="8713800" imgH="6337440"/>
        </mc:Choice>
        <mc:Fallback>
          <p:control name="ShockwaveFlash1" r:id="rId2" imgW="8713800" imgH="633744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50825" y="260350"/>
                  <a:ext cx="8713788" cy="6337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8" name="Object 2"/>
          <p:cNvGraphicFramePr>
            <a:graphicFrameLocks noChangeAspect="1"/>
          </p:cNvGraphicFramePr>
          <p:nvPr/>
        </p:nvGraphicFramePr>
        <p:xfrm>
          <a:off x="4716463" y="1887538"/>
          <a:ext cx="4176712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9" name="Bitmap Image" r:id="rId4" imgW="3952381" imgH="3010320" progId="Paint.Picture">
                  <p:embed/>
                </p:oleObj>
              </mc:Choice>
              <mc:Fallback>
                <p:oleObj name="Bitmap Image" r:id="rId4" imgW="3952381" imgH="301032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887538"/>
                        <a:ext cx="4176712" cy="323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611188" y="620713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Switches – Layer 2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395288" y="1773238"/>
            <a:ext cx="472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to concentrate connectivity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combine the connectivity of a hub with the traffic regulation of a bridge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switch frames from incoming ports to outgoing ports providing each port with full bandwidth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provide separate data paths</a:t>
            </a:r>
          </a:p>
        </p:txBody>
      </p:sp>
      <p:sp>
        <p:nvSpPr>
          <p:cNvPr id="290821" name="Rectangle 5"/>
          <p:cNvSpPr>
            <a:spLocks noChangeArrowheads="1"/>
          </p:cNvSpPr>
          <p:nvPr/>
        </p:nvSpPr>
        <p:spPr bwMode="auto">
          <a:xfrm>
            <a:off x="5181600" y="5867400"/>
            <a:ext cx="396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6075" indent="-346075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endParaRPr lang="en-US" altLang="zh-CN" sz="28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9" grpId="0" autoUpdateAnimBg="0"/>
      <p:bldP spid="290820" grpId="0" build="p" autoUpdateAnimBg="0"/>
      <p:bldP spid="290821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900113" y="692150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Routers – Layer 3</a:t>
            </a:r>
          </a:p>
        </p:txBody>
      </p:sp>
      <p:sp>
        <p:nvSpPr>
          <p:cNvPr id="294915" name="Rectangle 3"/>
          <p:cNvSpPr>
            <a:spLocks noChangeArrowheads="1"/>
          </p:cNvSpPr>
          <p:nvPr/>
        </p:nvSpPr>
        <p:spPr bwMode="auto">
          <a:xfrm>
            <a:off x="762000" y="1700213"/>
            <a:ext cx="838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important traffic-regulating device in large networks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Make decisions based on network addresses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examine packets (Layer 3 data), choose the best path for them, and then switch them out the proper outgoing port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two primary purposes:  path selection and switching of packets to best route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utoUpdateAnimBg="0"/>
      <p:bldP spid="294915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ChangeArrowheads="1"/>
          </p:cNvSpPr>
          <p:nvPr/>
        </p:nvSpPr>
        <p:spPr bwMode="auto">
          <a:xfrm>
            <a:off x="611188" y="309563"/>
            <a:ext cx="7747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3600">
                <a:solidFill>
                  <a:schemeClr val="tx2"/>
                </a:solidFill>
              </a:rPr>
              <a:t>Evolution of Networking Devices and the OSI Layers</a:t>
            </a:r>
          </a:p>
        </p:txBody>
      </p:sp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1258888" y="1700213"/>
          <a:ext cx="61912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9" name="Bitmap Image" r:id="rId4" imgW="3905795" imgH="2886478" progId="Paint.Picture">
                  <p:embed/>
                </p:oleObj>
              </mc:Choice>
              <mc:Fallback>
                <p:oleObj name="Bitmap Image" r:id="rId4" imgW="3905795" imgH="288647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6191250" cy="443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Text Box 2"/>
          <p:cNvSpPr txBox="1">
            <a:spLocks noChangeArrowheads="1"/>
          </p:cNvSpPr>
          <p:nvPr/>
        </p:nvSpPr>
        <p:spPr bwMode="auto">
          <a:xfrm>
            <a:off x="611188" y="836613"/>
            <a:ext cx="617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-78"/>
              </a:rPr>
              <a:t>LAN Devices</a:t>
            </a:r>
          </a:p>
        </p:txBody>
      </p:sp>
      <p:sp>
        <p:nvSpPr>
          <p:cNvPr id="352265" name="Text Box 9"/>
          <p:cNvSpPr txBox="1">
            <a:spLocks noChangeArrowheads="1"/>
          </p:cNvSpPr>
          <p:nvPr/>
        </p:nvSpPr>
        <p:spPr bwMode="auto">
          <a:xfrm>
            <a:off x="4191000" y="1700213"/>
            <a:ext cx="495300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>
                <a:cs typeface="Times New Roman (Arabic)" charset="-78"/>
              </a:rPr>
              <a:t>Multiport repeater, connects PCs; Repeats signals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>
                <a:cs typeface="Times New Roman (Arabic)" charset="-78"/>
              </a:rPr>
              <a:t>LAN segmentation;  MAC addresses.</a:t>
            </a: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971550" y="1844675"/>
            <a:ext cx="3006725" cy="923925"/>
            <a:chOff x="384" y="1104"/>
            <a:chExt cx="2112" cy="695"/>
          </a:xfrm>
        </p:grpSpPr>
        <p:graphicFrame>
          <p:nvGraphicFramePr>
            <p:cNvPr id="13331" name="Object 6"/>
            <p:cNvGraphicFramePr>
              <a:graphicFrameLocks noChangeAspect="1"/>
            </p:cNvGraphicFramePr>
            <p:nvPr/>
          </p:nvGraphicFramePr>
          <p:xfrm>
            <a:off x="1392" y="1104"/>
            <a:ext cx="1104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" name="Bitmap Image" r:id="rId4" imgW="762106" imgH="476316" progId="Paint.Picture">
                    <p:embed/>
                  </p:oleObj>
                </mc:Choice>
                <mc:Fallback>
                  <p:oleObj name="Bitmap Image" r:id="rId4" imgW="762106" imgH="476316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104"/>
                          <a:ext cx="1104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Rectangle 7"/>
            <p:cNvSpPr>
              <a:spLocks noChangeArrowheads="1"/>
            </p:cNvSpPr>
            <p:nvPr/>
          </p:nvSpPr>
          <p:spPr bwMode="auto">
            <a:xfrm>
              <a:off x="1392" y="1104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3" name="Text Box 8"/>
            <p:cNvSpPr txBox="1">
              <a:spLocks noChangeArrowheads="1"/>
            </p:cNvSpPr>
            <p:nvPr/>
          </p:nvSpPr>
          <p:spPr bwMode="auto">
            <a:xfrm>
              <a:off x="384" y="1296"/>
              <a:ext cx="960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Hub</a:t>
              </a:r>
            </a:p>
          </p:txBody>
        </p:sp>
      </p:grpSp>
      <p:grpSp>
        <p:nvGrpSpPr>
          <p:cNvPr id="13317" name="Group 10"/>
          <p:cNvGrpSpPr>
            <a:grpSpLocks/>
          </p:cNvGrpSpPr>
          <p:nvPr/>
        </p:nvGrpSpPr>
        <p:grpSpPr bwMode="auto">
          <a:xfrm>
            <a:off x="539750" y="2924175"/>
            <a:ext cx="3416300" cy="923925"/>
            <a:chOff x="96" y="1897"/>
            <a:chExt cx="2400" cy="695"/>
          </a:xfrm>
        </p:grpSpPr>
        <p:graphicFrame>
          <p:nvGraphicFramePr>
            <p:cNvPr id="13328" name="Object 11"/>
            <p:cNvGraphicFramePr>
              <a:graphicFrameLocks noChangeAspect="1"/>
            </p:cNvGraphicFramePr>
            <p:nvPr/>
          </p:nvGraphicFramePr>
          <p:xfrm>
            <a:off x="1392" y="1920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9" name="Bitmap Image" r:id="rId6" imgW="666667" imgH="466543" progId="Paint.Picture">
                    <p:embed/>
                  </p:oleObj>
                </mc:Choice>
                <mc:Fallback>
                  <p:oleObj name="Bitmap Image" r:id="rId6" imgW="666667" imgH="466543" progId="Paint.Picture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920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1392" y="1897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96" y="2016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Bridge</a:t>
              </a:r>
            </a:p>
          </p:txBody>
        </p:sp>
      </p:grpSp>
      <p:grpSp>
        <p:nvGrpSpPr>
          <p:cNvPr id="13318" name="Group 14"/>
          <p:cNvGrpSpPr>
            <a:grpSpLocks/>
          </p:cNvGrpSpPr>
          <p:nvPr/>
        </p:nvGrpSpPr>
        <p:grpSpPr bwMode="auto">
          <a:xfrm>
            <a:off x="539750" y="3944938"/>
            <a:ext cx="3416300" cy="923925"/>
            <a:chOff x="96" y="2665"/>
            <a:chExt cx="2400" cy="695"/>
          </a:xfrm>
        </p:grpSpPr>
        <p:graphicFrame>
          <p:nvGraphicFramePr>
            <p:cNvPr id="13325" name="Object 15"/>
            <p:cNvGraphicFramePr>
              <a:graphicFrameLocks noChangeAspect="1"/>
            </p:cNvGraphicFramePr>
            <p:nvPr/>
          </p:nvGraphicFramePr>
          <p:xfrm>
            <a:off x="1392" y="2688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0" name="Bitmap Image" r:id="rId8" imgW="771429" imgH="371527" progId="Paint.Picture">
                    <p:embed/>
                  </p:oleObj>
                </mc:Choice>
                <mc:Fallback>
                  <p:oleObj name="Bitmap Image" r:id="rId8" imgW="771429" imgH="371527" progId="Paint.Picture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Rectangle 16"/>
            <p:cNvSpPr>
              <a:spLocks noChangeArrowheads="1"/>
            </p:cNvSpPr>
            <p:nvPr/>
          </p:nvSpPr>
          <p:spPr bwMode="auto">
            <a:xfrm>
              <a:off x="1392" y="2665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Text Box 17"/>
            <p:cNvSpPr txBox="1">
              <a:spLocks noChangeArrowheads="1"/>
            </p:cNvSpPr>
            <p:nvPr/>
          </p:nvSpPr>
          <p:spPr bwMode="auto">
            <a:xfrm>
              <a:off x="96" y="2784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Switch</a:t>
              </a:r>
            </a:p>
          </p:txBody>
        </p:sp>
      </p:grpSp>
      <p:grpSp>
        <p:nvGrpSpPr>
          <p:cNvPr id="13319" name="Group 18"/>
          <p:cNvGrpSpPr>
            <a:grpSpLocks/>
          </p:cNvGrpSpPr>
          <p:nvPr/>
        </p:nvGrpSpPr>
        <p:grpSpPr bwMode="auto">
          <a:xfrm>
            <a:off x="539750" y="5026025"/>
            <a:ext cx="3416300" cy="923925"/>
            <a:chOff x="96" y="3456"/>
            <a:chExt cx="2400" cy="695"/>
          </a:xfrm>
        </p:grpSpPr>
        <p:graphicFrame>
          <p:nvGraphicFramePr>
            <p:cNvPr id="13322" name="Object 19"/>
            <p:cNvGraphicFramePr>
              <a:graphicFrameLocks noChangeAspect="1"/>
            </p:cNvGraphicFramePr>
            <p:nvPr/>
          </p:nvGraphicFramePr>
          <p:xfrm>
            <a:off x="1392" y="3456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1" name="Bitmap Image" r:id="rId10" imgW="676369" imgH="438095" progId="Paint.Picture">
                    <p:embed/>
                  </p:oleObj>
                </mc:Choice>
                <mc:Fallback>
                  <p:oleObj name="Bitmap Image" r:id="rId10" imgW="676369" imgH="438095" progId="Paint.Picture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56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3" name="Rectangle 20"/>
            <p:cNvSpPr>
              <a:spLocks noChangeArrowheads="1"/>
            </p:cNvSpPr>
            <p:nvPr/>
          </p:nvSpPr>
          <p:spPr bwMode="auto">
            <a:xfrm>
              <a:off x="1392" y="3456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" name="Text Box 21"/>
            <p:cNvSpPr txBox="1">
              <a:spLocks noChangeArrowheads="1"/>
            </p:cNvSpPr>
            <p:nvPr/>
          </p:nvSpPr>
          <p:spPr bwMode="auto">
            <a:xfrm>
              <a:off x="96" y="3600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Router</a:t>
              </a:r>
            </a:p>
          </p:txBody>
        </p:sp>
      </p:grpSp>
      <p:sp>
        <p:nvSpPr>
          <p:cNvPr id="352278" name="Text Box 22"/>
          <p:cNvSpPr txBox="1">
            <a:spLocks noChangeArrowheads="1"/>
          </p:cNvSpPr>
          <p:nvPr/>
        </p:nvSpPr>
        <p:spPr bwMode="auto">
          <a:xfrm>
            <a:off x="4114800" y="4214813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Multiport-bridge;      Full bandwidth</a:t>
            </a:r>
            <a:endParaRPr lang="en-US" altLang="zh-CN" sz="2400"/>
          </a:p>
        </p:txBody>
      </p:sp>
      <p:sp>
        <p:nvSpPr>
          <p:cNvPr id="352279" name="Text Box 23"/>
          <p:cNvSpPr txBox="1">
            <a:spLocks noChangeArrowheads="1"/>
          </p:cNvSpPr>
          <p:nvPr/>
        </p:nvSpPr>
        <p:spPr bwMode="auto">
          <a:xfrm>
            <a:off x="4114800" y="5302250"/>
            <a:ext cx="457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Path determination; Packet switching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utoUpdateAnimBg="0"/>
      <p:bldP spid="352265" grpId="0" autoUpdateAnimBg="0"/>
      <p:bldP spid="352278" grpId="0" autoUpdateAnimBg="0"/>
      <p:bldP spid="35227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图片 7" descr="04.png"/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1238250"/>
            <a:ext cx="9144000" cy="6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86182" y="2857496"/>
            <a:ext cx="1871025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cap="all" dirty="0">
                <a:ln w="0"/>
                <a:solidFill>
                  <a:srgbClr val="0066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Arial" pitchFamily="34" charset="0"/>
                <a:ea typeface="+mn-ea"/>
                <a:cs typeface="Arial" pitchFamily="34" charset="0"/>
              </a:rPr>
              <a:t>谢 谢！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3995738"/>
            <a:ext cx="3733800" cy="1552575"/>
            <a:chOff x="0" y="2878"/>
            <a:chExt cx="2592" cy="978"/>
          </a:xfrm>
        </p:grpSpPr>
        <p:graphicFrame>
          <p:nvGraphicFramePr>
            <p:cNvPr id="14346" name="Object 3"/>
            <p:cNvGraphicFramePr>
              <a:graphicFrameLocks noChangeAspect="1"/>
            </p:cNvGraphicFramePr>
            <p:nvPr/>
          </p:nvGraphicFramePr>
          <p:xfrm>
            <a:off x="1446" y="2928"/>
            <a:ext cx="1146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1" name="Bitmap Image" r:id="rId4" imgW="590476" imgH="371527" progId="Paint.Picture">
                    <p:embed/>
                  </p:oleObj>
                </mc:Choice>
                <mc:Fallback>
                  <p:oleObj name="Bitmap Image" r:id="rId4" imgW="590476" imgH="371527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" y="2928"/>
                          <a:ext cx="1146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7" name="Rectangle 4"/>
            <p:cNvSpPr>
              <a:spLocks noChangeArrowheads="1"/>
            </p:cNvSpPr>
            <p:nvPr/>
          </p:nvSpPr>
          <p:spPr bwMode="auto">
            <a:xfrm>
              <a:off x="1446" y="2932"/>
              <a:ext cx="1146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8" name="Text Box 5"/>
            <p:cNvSpPr txBox="1">
              <a:spLocks noChangeArrowheads="1"/>
            </p:cNvSpPr>
            <p:nvPr/>
          </p:nvSpPr>
          <p:spPr bwMode="auto">
            <a:xfrm>
              <a:off x="0" y="2878"/>
              <a:ext cx="172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Modem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CSU/DSU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TA/NT1</a:t>
              </a:r>
            </a:p>
          </p:txBody>
        </p:sp>
      </p:grp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4191000" y="4257675"/>
            <a:ext cx="5638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Analog to Digital;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None/>
            </a:pPr>
            <a:r>
              <a:rPr lang="en-US" altLang="zh-CN" sz="2800"/>
              <a:t>	Remote LAN connections</a:t>
            </a:r>
            <a:endParaRPr lang="en-US" altLang="zh-CN" sz="2400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00063" y="1928813"/>
            <a:ext cx="8001000" cy="1162050"/>
            <a:chOff x="0" y="1440"/>
            <a:chExt cx="5520" cy="732"/>
          </a:xfrm>
        </p:grpSpPr>
        <p:graphicFrame>
          <p:nvGraphicFramePr>
            <p:cNvPr id="14342" name="Object 8"/>
            <p:cNvGraphicFramePr>
              <a:graphicFrameLocks noChangeAspect="1"/>
            </p:cNvGraphicFramePr>
            <p:nvPr/>
          </p:nvGraphicFramePr>
          <p:xfrm>
            <a:off x="1440" y="1488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" name="Bitmap Image" r:id="rId6" imgW="676369" imgH="438095" progId="Paint.Picture">
                    <p:embed/>
                  </p:oleObj>
                </mc:Choice>
                <mc:Fallback>
                  <p:oleObj name="Bitmap Image" r:id="rId6" imgW="676369" imgH="438095" progId="Paint.Picture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488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3" name="Rectangle 9"/>
            <p:cNvSpPr>
              <a:spLocks noChangeArrowheads="1"/>
            </p:cNvSpPr>
            <p:nvPr/>
          </p:nvSpPr>
          <p:spPr bwMode="auto">
            <a:xfrm>
              <a:off x="1440" y="1440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4" name="Text Box 10"/>
            <p:cNvSpPr txBox="1">
              <a:spLocks noChangeArrowheads="1"/>
            </p:cNvSpPr>
            <p:nvPr/>
          </p:nvSpPr>
          <p:spPr bwMode="auto">
            <a:xfrm>
              <a:off x="0" y="1584"/>
              <a:ext cx="12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Router</a:t>
              </a:r>
            </a:p>
          </p:txBody>
        </p:sp>
        <p:sp>
          <p:nvSpPr>
            <p:cNvPr id="14345" name="Text Box 11"/>
            <p:cNvSpPr txBox="1">
              <a:spLocks noChangeArrowheads="1"/>
            </p:cNvSpPr>
            <p:nvPr/>
          </p:nvSpPr>
          <p:spPr bwMode="auto">
            <a:xfrm>
              <a:off x="2640" y="148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52425" indent="-352425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82" charset="2"/>
                <a:buChar char="n"/>
              </a:pPr>
              <a:r>
                <a:rPr lang="en-US" altLang="zh-CN" sz="2800"/>
                <a:t>Path determination; Packet switching</a:t>
              </a:r>
              <a:endParaRPr lang="en-US" altLang="zh-CN" sz="2400"/>
            </a:p>
          </p:txBody>
        </p:sp>
      </p:grpSp>
      <p:sp>
        <p:nvSpPr>
          <p:cNvPr id="353292" name="Text Box 12"/>
          <p:cNvSpPr txBox="1">
            <a:spLocks noChangeArrowheads="1"/>
          </p:cNvSpPr>
          <p:nvPr/>
        </p:nvSpPr>
        <p:spPr bwMode="auto">
          <a:xfrm>
            <a:off x="611188" y="765175"/>
            <a:ext cx="4114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-78"/>
              </a:rPr>
              <a:t>WAN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6" grpId="0" autoUpdateAnimBg="0"/>
      <p:bldP spid="353292" grpId="0" autoUpdateAnimBg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华丽主题</Template>
  <TotalTime>7571</TotalTime>
  <Words>4705</Words>
  <Application>Microsoft Office PowerPoint</Application>
  <PresentationFormat>全屏显示(4:3)</PresentationFormat>
  <Paragraphs>857</Paragraphs>
  <Slides>80</Slides>
  <Notes>79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80</vt:i4>
      </vt:variant>
    </vt:vector>
  </HeadingPairs>
  <TitlesOfParts>
    <vt:vector size="96" baseType="lpstr">
      <vt:lpstr>Arial Unicode MS</vt:lpstr>
      <vt:lpstr>Times New Roman (Arabic)</vt:lpstr>
      <vt:lpstr>黑体</vt:lpstr>
      <vt:lpstr>宋体</vt:lpstr>
      <vt:lpstr>Arial</vt:lpstr>
      <vt:lpstr>Arial Black</vt:lpstr>
      <vt:lpstr>Symbol</vt:lpstr>
      <vt:lpstr>Tahoma</vt:lpstr>
      <vt:lpstr>Times New Roman</vt:lpstr>
      <vt:lpstr>Verdana</vt:lpstr>
      <vt:lpstr>Wingdings</vt:lpstr>
      <vt:lpstr>Profile</vt:lpstr>
      <vt:lpstr>位图图像</vt:lpstr>
      <vt:lpstr>Bitmap Image</vt:lpstr>
      <vt:lpstr>VISIO</vt:lpstr>
      <vt:lpstr>Visio</vt:lpstr>
      <vt:lpstr>课程介绍</vt:lpstr>
      <vt:lpstr>课程考核</vt:lpstr>
      <vt:lpstr>Computer Network &amp; Network Reference Model</vt:lpstr>
      <vt:lpstr>Computer Network &amp; Network Reference Model</vt:lpstr>
      <vt:lpstr>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Internet</vt:lpstr>
      <vt:lpstr>Internet with Multi-layer ISP structure </vt:lpstr>
      <vt:lpstr>PowerPoint 演示文稿</vt:lpstr>
      <vt:lpstr>PowerPoint 演示文稿</vt:lpstr>
      <vt:lpstr>PowerPoint 演示文稿</vt:lpstr>
      <vt:lpstr>Protocol</vt:lpstr>
      <vt:lpstr>PowerPoint 演示文稿</vt:lpstr>
      <vt:lpstr>PowerPoint 演示文稿</vt:lpstr>
      <vt:lpstr>PowerPoint 演示文稿</vt:lpstr>
      <vt:lpstr>PowerPoint 演示文稿</vt:lpstr>
      <vt:lpstr>Computer Network &amp;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Protocols on ISO layers</vt:lpstr>
      <vt:lpstr>PowerPoint 演示文稿</vt:lpstr>
      <vt:lpstr>PowerPoint 演示文稿</vt:lpstr>
      <vt:lpstr>Computer Network &amp;  Network Reference Model</vt:lpstr>
      <vt:lpstr>The TCP/IP Model</vt:lpstr>
      <vt:lpstr>PowerPoint 演示文稿</vt:lpstr>
      <vt:lpstr>The TCP/IP Model - Application Layer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Reference Model</vt:lpstr>
      <vt:lpstr>LAN Devices in a Topology</vt:lpstr>
      <vt:lpstr>PowerPoint 演示文稿</vt:lpstr>
      <vt:lpstr>NICs – Layer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Red Mountain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CISCO, Semester 1, Chapter 1</dc:title>
  <dc:creator>StRUT</dc:creator>
  <cp:lastModifiedBy>liufeng</cp:lastModifiedBy>
  <cp:revision>364</cp:revision>
  <cp:lastPrinted>1601-01-01T00:00:00Z</cp:lastPrinted>
  <dcterms:created xsi:type="dcterms:W3CDTF">2001-03-25T17:13:46Z</dcterms:created>
  <dcterms:modified xsi:type="dcterms:W3CDTF">2020-02-11T09:20:13Z</dcterms:modified>
</cp:coreProperties>
</file>